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21" r:id="rId3"/>
    <p:sldId id="269" r:id="rId4"/>
    <p:sldId id="279" r:id="rId5"/>
    <p:sldId id="280" r:id="rId6"/>
    <p:sldId id="281" r:id="rId7"/>
    <p:sldId id="283" r:id="rId8"/>
    <p:sldId id="282" r:id="rId9"/>
    <p:sldId id="285" r:id="rId10"/>
    <p:sldId id="284" r:id="rId11"/>
    <p:sldId id="293" r:id="rId12"/>
    <p:sldId id="314" r:id="rId13"/>
    <p:sldId id="315" r:id="rId14"/>
    <p:sldId id="317" r:id="rId15"/>
    <p:sldId id="294" r:id="rId16"/>
    <p:sldId id="295" r:id="rId17"/>
    <p:sldId id="296" r:id="rId18"/>
    <p:sldId id="297" r:id="rId19"/>
    <p:sldId id="298" r:id="rId20"/>
    <p:sldId id="301" r:id="rId21"/>
    <p:sldId id="300" r:id="rId22"/>
    <p:sldId id="299" r:id="rId23"/>
    <p:sldId id="302" r:id="rId24"/>
    <p:sldId id="303" r:id="rId25"/>
    <p:sldId id="304" r:id="rId26"/>
    <p:sldId id="311" r:id="rId27"/>
    <p:sldId id="312" r:id="rId28"/>
    <p:sldId id="313" r:id="rId29"/>
    <p:sldId id="305" r:id="rId30"/>
    <p:sldId id="306" r:id="rId31"/>
    <p:sldId id="307" r:id="rId32"/>
    <p:sldId id="308" r:id="rId33"/>
    <p:sldId id="309" r:id="rId34"/>
    <p:sldId id="310" r:id="rId35"/>
    <p:sldId id="323" r:id="rId36"/>
    <p:sldId id="316" r:id="rId37"/>
    <p:sldId id="292" r:id="rId38"/>
    <p:sldId id="318" r:id="rId39"/>
    <p:sldId id="320" r:id="rId40"/>
    <p:sldId id="322" r:id="rId41"/>
    <p:sldId id="319" r:id="rId42"/>
    <p:sldId id="261" r:id="rId43"/>
    <p:sldId id="262" r:id="rId44"/>
    <p:sldId id="263" r:id="rId45"/>
    <p:sldId id="264" r:id="rId46"/>
    <p:sldId id="266" r:id="rId47"/>
    <p:sldId id="267" r:id="rId48"/>
    <p:sldId id="268" r:id="rId49"/>
    <p:sldId id="265" r:id="rId50"/>
    <p:sldId id="271" r:id="rId51"/>
    <p:sldId id="272" r:id="rId52"/>
    <p:sldId id="260" r:id="rId53"/>
    <p:sldId id="276" r:id="rId54"/>
    <p:sldId id="277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63" d="100"/>
          <a:sy n="63" d="100"/>
        </p:scale>
        <p:origin x="-696" y="-102"/>
      </p:cViewPr>
      <p:guideLst>
        <p:guide orient="horz" pos="1090"/>
        <p:guide pos="28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fi:Users:susanaddington:Dropbox:%20Meetings:MaTHink%202014:Addington-MaTHink2014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Sheet2!$B$21</c:f>
              <c:strCache>
                <c:ptCount val="1"/>
                <c:pt idx="0">
                  <c:v>Cost</c:v>
                </c:pt>
              </c:strCache>
            </c:strRef>
          </c:tx>
          <c:trendline>
            <c:trendlineType val="linear"/>
            <c:dispRSqr val="0"/>
            <c:dispEq val="0"/>
          </c:trendline>
          <c:xVal>
            <c:numRef>
              <c:f>Sheet2!$A$22:$A$27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1.6</c:v>
                </c:pt>
                <c:pt idx="4">
                  <c:v>3.8</c:v>
                </c:pt>
                <c:pt idx="5">
                  <c:v>7.2</c:v>
                </c:pt>
              </c:numCache>
            </c:numRef>
          </c:xVal>
          <c:yVal>
            <c:numRef>
              <c:f>Sheet2!$B$22:$B$27</c:f>
              <c:numCache>
                <c:formatCode>_([$$-409]* #,##0.00_);_([$$-409]* \(#,##0.00\);_([$$-409]* "-"??_);_(@_)</c:formatCode>
                <c:ptCount val="6"/>
                <c:pt idx="0">
                  <c:v>0</c:v>
                </c:pt>
                <c:pt idx="1">
                  <c:v>4.79</c:v>
                </c:pt>
                <c:pt idx="2">
                  <c:v>9.58</c:v>
                </c:pt>
                <c:pt idx="3">
                  <c:v>7.6639999999999997</c:v>
                </c:pt>
                <c:pt idx="4">
                  <c:v>18.202000000000002</c:v>
                </c:pt>
                <c:pt idx="5">
                  <c:v>34.488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857728"/>
        <c:axId val="140859648"/>
      </c:scatterChart>
      <c:valAx>
        <c:axId val="140857728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Pounds</a:t>
                </a:r>
                <a:r>
                  <a:rPr lang="en-US" sz="1600" baseline="0"/>
                  <a:t> of cheese</a:t>
                </a:r>
                <a:endParaRPr lang="en-US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40859648"/>
        <c:crosses val="autoZero"/>
        <c:crossBetween val="midCat"/>
      </c:valAx>
      <c:valAx>
        <c:axId val="140859648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Cost</a:t>
                </a:r>
              </a:p>
            </c:rich>
          </c:tx>
          <c:layout/>
          <c:overlay val="0"/>
        </c:title>
        <c:numFmt formatCode="_([$$-409]* #,##0.00_);_([$$-409]* \(#,##0.00\);_([$$-409]* &quot;-&quot;??_);_(@_)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4085772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3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Sheet2!$C$7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Sheet2!$D$7:$J$7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</c:numCache>
            </c:numRef>
          </c:val>
        </c:ser>
        <c:ser>
          <c:idx val="1"/>
          <c:order val="1"/>
          <c:tx>
            <c:strRef>
              <c:f>Sheet2!$C$8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Sheet2!$D$8:$J$8</c:f>
              <c:numCache>
                <c:formatCode>General</c:formatCode>
                <c:ptCount val="7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</c:numCache>
            </c:numRef>
          </c:val>
        </c:ser>
        <c:ser>
          <c:idx val="2"/>
          <c:order val="2"/>
          <c:tx>
            <c:strRef>
              <c:f>Sheet2!$C$9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Sheet2!$D$9:$J$9</c:f>
              <c:numCache>
                <c:formatCode>General</c:formatCode>
                <c:ptCount val="7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  <c:pt idx="6">
                  <c:v>10</c:v>
                </c:pt>
              </c:numCache>
            </c:numRef>
          </c:val>
        </c:ser>
        <c:ser>
          <c:idx val="3"/>
          <c:order val="3"/>
          <c:tx>
            <c:strRef>
              <c:f>Sheet2!$C$10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Sheet2!$D$10:$J$10</c:f>
              <c:numCache>
                <c:formatCode>General</c:formatCode>
                <c:ptCount val="7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11</c:v>
                </c:pt>
              </c:numCache>
            </c:numRef>
          </c:val>
        </c:ser>
        <c:ser>
          <c:idx val="4"/>
          <c:order val="4"/>
          <c:tx>
            <c:strRef>
              <c:f>Sheet2!$C$11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Sheet2!$D$11:$J$11</c:f>
              <c:numCache>
                <c:formatCode>General</c:formatCode>
                <c:ptCount val="7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</c:numCache>
            </c:numRef>
          </c:val>
        </c:ser>
        <c:ser>
          <c:idx val="5"/>
          <c:order val="5"/>
          <c:tx>
            <c:strRef>
              <c:f>Sheet2!$C$12</c:f>
              <c:strCache>
                <c:ptCount val="1"/>
                <c:pt idx="0">
                  <c:v>6</c:v>
                </c:pt>
              </c:strCache>
            </c:strRef>
          </c:tx>
          <c:invertIfNegative val="0"/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Sheet2!$D$12:$J$12</c:f>
              <c:numCache>
                <c:formatCode>General</c:formatCode>
                <c:ptCount val="7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  <c:pt idx="5">
                  <c:v>12</c:v>
                </c:pt>
                <c:pt idx="6">
                  <c:v>13</c:v>
                </c:pt>
              </c:numCache>
            </c:numRef>
          </c:val>
        </c:ser>
        <c:ser>
          <c:idx val="6"/>
          <c:order val="6"/>
          <c:tx>
            <c:strRef>
              <c:f>Sheet2!$C$13</c:f>
              <c:strCache>
                <c:ptCount val="1"/>
                <c:pt idx="0">
                  <c:v>7</c:v>
                </c:pt>
              </c:strCache>
            </c:strRef>
          </c:tx>
          <c:invertIfNegative val="0"/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Sheet2!$D$13:$J$13</c:f>
              <c:numCache>
                <c:formatCode>General</c:formatCode>
                <c:ptCount val="7"/>
                <c:pt idx="0">
                  <c:v>8</c:v>
                </c:pt>
                <c:pt idx="1">
                  <c:v>9</c:v>
                </c:pt>
                <c:pt idx="2">
                  <c:v>10</c:v>
                </c:pt>
                <c:pt idx="3">
                  <c:v>11</c:v>
                </c:pt>
                <c:pt idx="4">
                  <c:v>12</c:v>
                </c:pt>
                <c:pt idx="5">
                  <c:v>13</c:v>
                </c:pt>
                <c:pt idx="6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gapDepth val="0"/>
        <c:shape val="box"/>
        <c:axId val="115380992"/>
        <c:axId val="115382528"/>
        <c:axId val="115370624"/>
      </c:bar3DChart>
      <c:catAx>
        <c:axId val="115380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5382528"/>
        <c:crosses val="autoZero"/>
        <c:auto val="1"/>
        <c:lblAlgn val="ctr"/>
        <c:lblOffset val="100"/>
        <c:noMultiLvlLbl val="0"/>
      </c:catAx>
      <c:valAx>
        <c:axId val="1153825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5380992"/>
        <c:crosses val="autoZero"/>
        <c:crossBetween val="between"/>
      </c:valAx>
      <c:serAx>
        <c:axId val="115370624"/>
        <c:scaling>
          <c:orientation val="minMax"/>
        </c:scaling>
        <c:delete val="0"/>
        <c:axPos val="b"/>
        <c:majorTickMark val="out"/>
        <c:minorTickMark val="none"/>
        <c:tickLblPos val="nextTo"/>
        <c:crossAx val="115382528"/>
        <c:crosses val="autoZero"/>
      </c:ser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3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surface3DChart>
        <c:wireframe val="0"/>
        <c:ser>
          <c:idx val="0"/>
          <c:order val="0"/>
          <c:tx>
            <c:strRef>
              <c:f>Sheet2!$C$7</c:f>
              <c:strCache>
                <c:ptCount val="1"/>
                <c:pt idx="0">
                  <c:v>1</c:v>
                </c:pt>
              </c:strCache>
            </c:strRef>
          </c:tx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Sheet2!$D$7:$J$7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</c:numCache>
            </c:numRef>
          </c:val>
        </c:ser>
        <c:ser>
          <c:idx val="1"/>
          <c:order val="1"/>
          <c:tx>
            <c:strRef>
              <c:f>Sheet2!$C$8</c:f>
              <c:strCache>
                <c:ptCount val="1"/>
                <c:pt idx="0">
                  <c:v>2</c:v>
                </c:pt>
              </c:strCache>
            </c:strRef>
          </c:tx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Sheet2!$D$8:$J$8</c:f>
              <c:numCache>
                <c:formatCode>General</c:formatCode>
                <c:ptCount val="7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</c:numCache>
            </c:numRef>
          </c:val>
        </c:ser>
        <c:ser>
          <c:idx val="2"/>
          <c:order val="2"/>
          <c:tx>
            <c:strRef>
              <c:f>Sheet2!$C$9</c:f>
              <c:strCache>
                <c:ptCount val="1"/>
                <c:pt idx="0">
                  <c:v>3</c:v>
                </c:pt>
              </c:strCache>
            </c:strRef>
          </c:tx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Sheet2!$D$9:$J$9</c:f>
              <c:numCache>
                <c:formatCode>General</c:formatCode>
                <c:ptCount val="7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  <c:pt idx="6">
                  <c:v>10</c:v>
                </c:pt>
              </c:numCache>
            </c:numRef>
          </c:val>
        </c:ser>
        <c:ser>
          <c:idx val="3"/>
          <c:order val="3"/>
          <c:tx>
            <c:strRef>
              <c:f>Sheet2!$C$10</c:f>
              <c:strCache>
                <c:ptCount val="1"/>
                <c:pt idx="0">
                  <c:v>4</c:v>
                </c:pt>
              </c:strCache>
            </c:strRef>
          </c:tx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Sheet2!$D$10:$J$10</c:f>
              <c:numCache>
                <c:formatCode>General</c:formatCode>
                <c:ptCount val="7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11</c:v>
                </c:pt>
              </c:numCache>
            </c:numRef>
          </c:val>
        </c:ser>
        <c:ser>
          <c:idx val="4"/>
          <c:order val="4"/>
          <c:tx>
            <c:strRef>
              <c:f>Sheet2!$C$11</c:f>
              <c:strCache>
                <c:ptCount val="1"/>
                <c:pt idx="0">
                  <c:v>5</c:v>
                </c:pt>
              </c:strCache>
            </c:strRef>
          </c:tx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Sheet2!$D$11:$J$11</c:f>
              <c:numCache>
                <c:formatCode>General</c:formatCode>
                <c:ptCount val="7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</c:numCache>
            </c:numRef>
          </c:val>
        </c:ser>
        <c:ser>
          <c:idx val="5"/>
          <c:order val="5"/>
          <c:tx>
            <c:strRef>
              <c:f>Sheet2!$C$12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Sheet2!$D$12:$J$12</c:f>
              <c:numCache>
                <c:formatCode>General</c:formatCode>
                <c:ptCount val="7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  <c:pt idx="5">
                  <c:v>12</c:v>
                </c:pt>
                <c:pt idx="6">
                  <c:v>13</c:v>
                </c:pt>
              </c:numCache>
            </c:numRef>
          </c:val>
        </c:ser>
        <c:ser>
          <c:idx val="6"/>
          <c:order val="6"/>
          <c:tx>
            <c:strRef>
              <c:f>Sheet2!$C$13</c:f>
              <c:strCache>
                <c:ptCount val="1"/>
                <c:pt idx="0">
                  <c:v>7</c:v>
                </c:pt>
              </c:strCache>
            </c:strRef>
          </c:tx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Sheet2!$D$13:$J$13</c:f>
              <c:numCache>
                <c:formatCode>General</c:formatCode>
                <c:ptCount val="7"/>
                <c:pt idx="0">
                  <c:v>8</c:v>
                </c:pt>
                <c:pt idx="1">
                  <c:v>9</c:v>
                </c:pt>
                <c:pt idx="2">
                  <c:v>10</c:v>
                </c:pt>
                <c:pt idx="3">
                  <c:v>11</c:v>
                </c:pt>
                <c:pt idx="4">
                  <c:v>12</c:v>
                </c:pt>
                <c:pt idx="5">
                  <c:v>13</c:v>
                </c:pt>
                <c:pt idx="6">
                  <c:v>14</c:v>
                </c:pt>
              </c:numCache>
            </c:numRef>
          </c:val>
        </c:ser>
        <c:bandFmts/>
        <c:axId val="116015104"/>
        <c:axId val="116016640"/>
        <c:axId val="115407488"/>
      </c:surface3DChart>
      <c:catAx>
        <c:axId val="116015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6016640"/>
        <c:crosses val="autoZero"/>
        <c:auto val="1"/>
        <c:lblAlgn val="ctr"/>
        <c:lblOffset val="100"/>
        <c:noMultiLvlLbl val="0"/>
      </c:catAx>
      <c:valAx>
        <c:axId val="1160166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6015104"/>
        <c:crosses val="autoZero"/>
        <c:crossBetween val="midCat"/>
      </c:valAx>
      <c:serAx>
        <c:axId val="115407488"/>
        <c:scaling>
          <c:orientation val="minMax"/>
        </c:scaling>
        <c:delete val="0"/>
        <c:axPos val="b"/>
        <c:majorTickMark val="out"/>
        <c:minorTickMark val="none"/>
        <c:tickLblPos val="nextTo"/>
        <c:crossAx val="116016640"/>
        <c:crosses val="autoZero"/>
      </c:ser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xVal>
            <c:numRef>
              <c:f>'GuessMyRule1 (2)'!$A$3:$A$9</c:f>
              <c:numCache>
                <c:formatCode>General</c:formatCode>
                <c:ptCount val="7"/>
                <c:pt idx="0">
                  <c:v>5</c:v>
                </c:pt>
                <c:pt idx="1">
                  <c:v>4</c:v>
                </c:pt>
                <c:pt idx="2">
                  <c:v>10</c:v>
                </c:pt>
                <c:pt idx="3">
                  <c:v>0</c:v>
                </c:pt>
                <c:pt idx="4">
                  <c:v>0.5</c:v>
                </c:pt>
                <c:pt idx="5">
                  <c:v>17</c:v>
                </c:pt>
                <c:pt idx="6">
                  <c:v>-2</c:v>
                </c:pt>
              </c:numCache>
            </c:numRef>
          </c:xVal>
          <c:yVal>
            <c:numRef>
              <c:f>'GuessMyRule1 (2)'!$B$3:$B$9</c:f>
              <c:numCache>
                <c:formatCode>General</c:formatCode>
                <c:ptCount val="7"/>
                <c:pt idx="0">
                  <c:v>9</c:v>
                </c:pt>
                <c:pt idx="1">
                  <c:v>6</c:v>
                </c:pt>
                <c:pt idx="2">
                  <c:v>24</c:v>
                </c:pt>
                <c:pt idx="3">
                  <c:v>-6</c:v>
                </c:pt>
                <c:pt idx="4">
                  <c:v>-4.5</c:v>
                </c:pt>
                <c:pt idx="5">
                  <c:v>45</c:v>
                </c:pt>
                <c:pt idx="6">
                  <c:v>-12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026368"/>
        <c:axId val="116044544"/>
      </c:scatterChart>
      <c:valAx>
        <c:axId val="116026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6044544"/>
        <c:crosses val="autoZero"/>
        <c:crossBetween val="midCat"/>
      </c:valAx>
      <c:valAx>
        <c:axId val="1160445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602636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3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Sheet2!$C$7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Sheet2!$D$7:$J$7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</c:numCache>
            </c:numRef>
          </c:val>
        </c:ser>
        <c:ser>
          <c:idx val="1"/>
          <c:order val="1"/>
          <c:tx>
            <c:strRef>
              <c:f>Sheet2!$C$8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Sheet2!$D$8:$J$8</c:f>
              <c:numCache>
                <c:formatCode>General</c:formatCode>
                <c:ptCount val="7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</c:numCache>
            </c:numRef>
          </c:val>
        </c:ser>
        <c:ser>
          <c:idx val="2"/>
          <c:order val="2"/>
          <c:tx>
            <c:strRef>
              <c:f>Sheet2!$C$9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Sheet2!$D$9:$J$9</c:f>
              <c:numCache>
                <c:formatCode>General</c:formatCode>
                <c:ptCount val="7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  <c:pt idx="6">
                  <c:v>10</c:v>
                </c:pt>
              </c:numCache>
            </c:numRef>
          </c:val>
        </c:ser>
        <c:ser>
          <c:idx val="3"/>
          <c:order val="3"/>
          <c:tx>
            <c:strRef>
              <c:f>Sheet2!$C$10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Sheet2!$D$10:$J$10</c:f>
              <c:numCache>
                <c:formatCode>General</c:formatCode>
                <c:ptCount val="7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11</c:v>
                </c:pt>
              </c:numCache>
            </c:numRef>
          </c:val>
        </c:ser>
        <c:ser>
          <c:idx val="4"/>
          <c:order val="4"/>
          <c:tx>
            <c:strRef>
              <c:f>Sheet2!$C$11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Sheet2!$D$11:$J$11</c:f>
              <c:numCache>
                <c:formatCode>General</c:formatCode>
                <c:ptCount val="7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</c:numCache>
            </c:numRef>
          </c:val>
        </c:ser>
        <c:ser>
          <c:idx val="5"/>
          <c:order val="5"/>
          <c:tx>
            <c:strRef>
              <c:f>Sheet2!$C$12</c:f>
              <c:strCache>
                <c:ptCount val="1"/>
                <c:pt idx="0">
                  <c:v>6</c:v>
                </c:pt>
              </c:strCache>
            </c:strRef>
          </c:tx>
          <c:invertIfNegative val="0"/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Sheet2!$D$12:$J$12</c:f>
              <c:numCache>
                <c:formatCode>General</c:formatCode>
                <c:ptCount val="7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  <c:pt idx="5">
                  <c:v>12</c:v>
                </c:pt>
                <c:pt idx="6">
                  <c:v>13</c:v>
                </c:pt>
              </c:numCache>
            </c:numRef>
          </c:val>
        </c:ser>
        <c:ser>
          <c:idx val="6"/>
          <c:order val="6"/>
          <c:tx>
            <c:strRef>
              <c:f>Sheet2!$C$13</c:f>
              <c:strCache>
                <c:ptCount val="1"/>
                <c:pt idx="0">
                  <c:v>7</c:v>
                </c:pt>
              </c:strCache>
            </c:strRef>
          </c:tx>
          <c:invertIfNegative val="0"/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Sheet2!$D$13:$J$13</c:f>
              <c:numCache>
                <c:formatCode>General</c:formatCode>
                <c:ptCount val="7"/>
                <c:pt idx="0">
                  <c:v>8</c:v>
                </c:pt>
                <c:pt idx="1">
                  <c:v>9</c:v>
                </c:pt>
                <c:pt idx="2">
                  <c:v>10</c:v>
                </c:pt>
                <c:pt idx="3">
                  <c:v>11</c:v>
                </c:pt>
                <c:pt idx="4">
                  <c:v>12</c:v>
                </c:pt>
                <c:pt idx="5">
                  <c:v>13</c:v>
                </c:pt>
                <c:pt idx="6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gapDepth val="0"/>
        <c:shape val="box"/>
        <c:axId val="115824896"/>
        <c:axId val="115838976"/>
        <c:axId val="116035072"/>
      </c:bar3DChart>
      <c:catAx>
        <c:axId val="115824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5838976"/>
        <c:crosses val="autoZero"/>
        <c:auto val="1"/>
        <c:lblAlgn val="ctr"/>
        <c:lblOffset val="100"/>
        <c:noMultiLvlLbl val="0"/>
      </c:catAx>
      <c:valAx>
        <c:axId val="115838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5824896"/>
        <c:crosses val="autoZero"/>
        <c:crossBetween val="between"/>
      </c:valAx>
      <c:serAx>
        <c:axId val="116035072"/>
        <c:scaling>
          <c:orientation val="minMax"/>
        </c:scaling>
        <c:delete val="0"/>
        <c:axPos val="b"/>
        <c:majorTickMark val="out"/>
        <c:minorTickMark val="none"/>
        <c:tickLblPos val="nextTo"/>
        <c:crossAx val="115838976"/>
        <c:crosses val="autoZero"/>
      </c:ser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3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surface3DChart>
        <c:wireframe val="0"/>
        <c:ser>
          <c:idx val="0"/>
          <c:order val="0"/>
          <c:tx>
            <c:strRef>
              <c:f>Sheet2!$C$7</c:f>
              <c:strCache>
                <c:ptCount val="1"/>
                <c:pt idx="0">
                  <c:v>1</c:v>
                </c:pt>
              </c:strCache>
            </c:strRef>
          </c:tx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Sheet2!$D$7:$J$7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</c:numCache>
            </c:numRef>
          </c:val>
        </c:ser>
        <c:ser>
          <c:idx val="1"/>
          <c:order val="1"/>
          <c:tx>
            <c:strRef>
              <c:f>Sheet2!$C$8</c:f>
              <c:strCache>
                <c:ptCount val="1"/>
                <c:pt idx="0">
                  <c:v>2</c:v>
                </c:pt>
              </c:strCache>
            </c:strRef>
          </c:tx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Sheet2!$D$8:$J$8</c:f>
              <c:numCache>
                <c:formatCode>General</c:formatCode>
                <c:ptCount val="7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</c:numCache>
            </c:numRef>
          </c:val>
        </c:ser>
        <c:ser>
          <c:idx val="2"/>
          <c:order val="2"/>
          <c:tx>
            <c:strRef>
              <c:f>Sheet2!$C$9</c:f>
              <c:strCache>
                <c:ptCount val="1"/>
                <c:pt idx="0">
                  <c:v>3</c:v>
                </c:pt>
              </c:strCache>
            </c:strRef>
          </c:tx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Sheet2!$D$9:$J$9</c:f>
              <c:numCache>
                <c:formatCode>General</c:formatCode>
                <c:ptCount val="7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  <c:pt idx="6">
                  <c:v>10</c:v>
                </c:pt>
              </c:numCache>
            </c:numRef>
          </c:val>
        </c:ser>
        <c:ser>
          <c:idx val="3"/>
          <c:order val="3"/>
          <c:tx>
            <c:strRef>
              <c:f>Sheet2!$C$10</c:f>
              <c:strCache>
                <c:ptCount val="1"/>
                <c:pt idx="0">
                  <c:v>4</c:v>
                </c:pt>
              </c:strCache>
            </c:strRef>
          </c:tx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Sheet2!$D$10:$J$10</c:f>
              <c:numCache>
                <c:formatCode>General</c:formatCode>
                <c:ptCount val="7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11</c:v>
                </c:pt>
              </c:numCache>
            </c:numRef>
          </c:val>
        </c:ser>
        <c:ser>
          <c:idx val="4"/>
          <c:order val="4"/>
          <c:tx>
            <c:strRef>
              <c:f>Sheet2!$C$11</c:f>
              <c:strCache>
                <c:ptCount val="1"/>
                <c:pt idx="0">
                  <c:v>5</c:v>
                </c:pt>
              </c:strCache>
            </c:strRef>
          </c:tx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Sheet2!$D$11:$J$11</c:f>
              <c:numCache>
                <c:formatCode>General</c:formatCode>
                <c:ptCount val="7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</c:numCache>
            </c:numRef>
          </c:val>
        </c:ser>
        <c:ser>
          <c:idx val="5"/>
          <c:order val="5"/>
          <c:tx>
            <c:strRef>
              <c:f>Sheet2!$C$12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Sheet2!$D$12:$J$12</c:f>
              <c:numCache>
                <c:formatCode>General</c:formatCode>
                <c:ptCount val="7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  <c:pt idx="5">
                  <c:v>12</c:v>
                </c:pt>
                <c:pt idx="6">
                  <c:v>13</c:v>
                </c:pt>
              </c:numCache>
            </c:numRef>
          </c:val>
        </c:ser>
        <c:ser>
          <c:idx val="6"/>
          <c:order val="6"/>
          <c:tx>
            <c:strRef>
              <c:f>Sheet2!$C$13</c:f>
              <c:strCache>
                <c:ptCount val="1"/>
                <c:pt idx="0">
                  <c:v>7</c:v>
                </c:pt>
              </c:strCache>
            </c:strRef>
          </c:tx>
          <c:cat>
            <c:numRef>
              <c:f>Sheet2!$D$6:$J$6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Sheet2!$D$13:$J$13</c:f>
              <c:numCache>
                <c:formatCode>General</c:formatCode>
                <c:ptCount val="7"/>
                <c:pt idx="0">
                  <c:v>8</c:v>
                </c:pt>
                <c:pt idx="1">
                  <c:v>9</c:v>
                </c:pt>
                <c:pt idx="2">
                  <c:v>10</c:v>
                </c:pt>
                <c:pt idx="3">
                  <c:v>11</c:v>
                </c:pt>
                <c:pt idx="4">
                  <c:v>12</c:v>
                </c:pt>
                <c:pt idx="5">
                  <c:v>13</c:v>
                </c:pt>
                <c:pt idx="6">
                  <c:v>14</c:v>
                </c:pt>
              </c:numCache>
            </c:numRef>
          </c:val>
        </c:ser>
        <c:bandFmts/>
        <c:axId val="115738112"/>
        <c:axId val="115739648"/>
        <c:axId val="115838464"/>
      </c:surface3DChart>
      <c:catAx>
        <c:axId val="115738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5739648"/>
        <c:crosses val="autoZero"/>
        <c:auto val="1"/>
        <c:lblAlgn val="ctr"/>
        <c:lblOffset val="100"/>
        <c:noMultiLvlLbl val="0"/>
      </c:catAx>
      <c:valAx>
        <c:axId val="1157396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5738112"/>
        <c:crosses val="autoZero"/>
        <c:crossBetween val="midCat"/>
      </c:valAx>
      <c:serAx>
        <c:axId val="115838464"/>
        <c:scaling>
          <c:orientation val="minMax"/>
        </c:scaling>
        <c:delete val="0"/>
        <c:axPos val="b"/>
        <c:majorTickMark val="out"/>
        <c:minorTickMark val="none"/>
        <c:tickLblPos val="nextTo"/>
        <c:crossAx val="115739648"/>
        <c:crosses val="autoZero"/>
      </c:ser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3/2/2014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3/2/2014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geogebra.or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quadrivium.info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playlist?list=PL9EC9D65812CB646C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mailto:saddingt@csusb.ed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777" y="409637"/>
            <a:ext cx="7760423" cy="5457763"/>
          </a:xfrm>
        </p:spPr>
        <p:txBody>
          <a:bodyPr>
            <a:normAutofit/>
          </a:bodyPr>
          <a:lstStyle/>
          <a:p>
            <a:r>
              <a:rPr lang="en-US" dirty="0"/>
              <a:t>Spreadsheets: Job Skills AND Algebra</a:t>
            </a:r>
            <a:br>
              <a:rPr lang="en-US" dirty="0"/>
            </a:br>
            <a:r>
              <a:rPr lang="en-US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cap="none" dirty="0" err="1" smtClean="0">
                <a:latin typeface="Calibri"/>
                <a:cs typeface="Calibri"/>
              </a:rPr>
              <a:t>MaTHink</a:t>
            </a:r>
            <a:r>
              <a:rPr lang="en-US" cap="none" dirty="0" smtClean="0">
                <a:latin typeface="Calibri"/>
                <a:cs typeface="Calibri"/>
              </a:rPr>
              <a:t> 2014</a:t>
            </a:r>
            <a:br>
              <a:rPr lang="en-US" cap="none" dirty="0" smtClean="0">
                <a:latin typeface="Calibri"/>
                <a:cs typeface="Calibri"/>
              </a:rPr>
            </a:br>
            <a:r>
              <a:rPr lang="en-US" cap="none" dirty="0" smtClean="0">
                <a:latin typeface="Calibri"/>
                <a:cs typeface="Calibri"/>
              </a:rPr>
              <a:t/>
            </a:r>
            <a:br>
              <a:rPr lang="en-US" cap="none" dirty="0" smtClean="0">
                <a:latin typeface="Calibri"/>
                <a:cs typeface="Calibri"/>
              </a:rPr>
            </a:br>
            <a:r>
              <a:rPr lang="en-US" cap="none" dirty="0" smtClean="0">
                <a:latin typeface="Calibri"/>
                <a:cs typeface="Calibri"/>
              </a:rPr>
              <a:t>Susan Addington</a:t>
            </a:r>
            <a:br>
              <a:rPr lang="en-US" cap="none" dirty="0" smtClean="0">
                <a:latin typeface="Calibri"/>
                <a:cs typeface="Calibri"/>
              </a:rPr>
            </a:br>
            <a:r>
              <a:rPr lang="en-US" cap="none" dirty="0" smtClean="0">
                <a:latin typeface="Calibri"/>
                <a:cs typeface="Calibri"/>
              </a:rPr>
              <a:t>Cal State San Bernardino 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02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Where’s the math?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mathematical structures can you find in this activity?</a:t>
            </a:r>
          </a:p>
          <a:p>
            <a:r>
              <a:rPr lang="en-US" dirty="0" smtClean="0"/>
              <a:t>What other mathematical ideas or techniques do you see?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959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possible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</a:p>
          <a:p>
            <a:r>
              <a:rPr lang="en-US" dirty="0" smtClean="0"/>
              <a:t>Expressions</a:t>
            </a:r>
          </a:p>
          <a:p>
            <a:r>
              <a:rPr lang="en-US" dirty="0" smtClean="0"/>
              <a:t>Equivalent expressions, simplification, properties of the number system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9680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Did you think to make a graph to find a rule?</a:t>
            </a:r>
          </a:p>
          <a:p>
            <a:r>
              <a:rPr lang="en-US" dirty="0" smtClean="0"/>
              <a:t>How to do it:</a:t>
            </a:r>
          </a:p>
          <a:p>
            <a:pPr lvl="1"/>
            <a:r>
              <a:rPr lang="en-US" dirty="0" smtClean="0"/>
              <a:t>Highlight the region of cells to put in the graph</a:t>
            </a:r>
          </a:p>
          <a:p>
            <a:pPr lvl="1"/>
            <a:r>
              <a:rPr lang="en-US" dirty="0" smtClean="0"/>
              <a:t>Choose Charts (or Insert chart), Scatter/</a:t>
            </a:r>
            <a:r>
              <a:rPr lang="en-US" dirty="0" err="1" smtClean="0"/>
              <a:t>xy</a:t>
            </a:r>
            <a:endParaRPr lang="en-US" dirty="0" smtClean="0"/>
          </a:p>
          <a:p>
            <a:pPr lvl="1"/>
            <a:r>
              <a:rPr lang="en-US" dirty="0" smtClean="0"/>
              <a:t>Click in the spreadsheet to place the chart.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243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Several input/output pairs from Rule 1 in a graph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0469564"/>
              </p:ext>
            </p:extLst>
          </p:nvPr>
        </p:nvGraphicFramePr>
        <p:xfrm>
          <a:off x="2158696" y="255681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2880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Software for better graphs: GeoGebra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Free from </a:t>
            </a:r>
            <a:r>
              <a:rPr lang="en-US" dirty="0" smtClean="0">
                <a:hlinkClick r:id="rId2"/>
              </a:rPr>
              <a:t>http://geogebra.org</a:t>
            </a:r>
            <a:r>
              <a:rPr lang="en-US" dirty="0" smtClean="0"/>
              <a:t> or App stores</a:t>
            </a:r>
          </a:p>
          <a:p>
            <a:r>
              <a:rPr lang="en-US" dirty="0" smtClean="0"/>
              <a:t>Runs on Mac, Windows, Linux, </a:t>
            </a:r>
            <a:r>
              <a:rPr lang="en-US" dirty="0" err="1" smtClean="0"/>
              <a:t>ipad</a:t>
            </a:r>
            <a:r>
              <a:rPr lang="en-US" dirty="0" smtClean="0"/>
              <a:t>, Android tablets</a:t>
            </a:r>
          </a:p>
          <a:p>
            <a:r>
              <a:rPr lang="en-US" dirty="0" smtClean="0"/>
              <a:t>Computer version includes geometry, spreadsheet, computer algebra system</a:t>
            </a:r>
          </a:p>
          <a:p>
            <a:r>
              <a:rPr lang="en-US" dirty="0" smtClean="0"/>
              <a:t>Tablet version does not have spreadsheet or computer algebra (yet).</a:t>
            </a:r>
          </a:p>
          <a:p>
            <a:r>
              <a:rPr lang="en-US" dirty="0" smtClean="0"/>
              <a:t>There is a beta version of a 3D version (computers only so far.)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9994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64291" tIns="32146" rIns="64291" bIns="32146">
            <a:normAutofit/>
          </a:bodyPr>
          <a:lstStyle/>
          <a:p>
            <a:r>
              <a:rPr lang="en-US" dirty="0" smtClean="0"/>
              <a:t>Guess and Check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64291" tIns="32146" rIns="64291" bIns="32146"/>
          <a:lstStyle/>
          <a:p>
            <a:r>
              <a:rPr lang="en-US" dirty="0" smtClean="0"/>
              <a:t>A modern version of a (historically) pre-algebra technique for solving equations</a:t>
            </a:r>
          </a:p>
          <a:p>
            <a:r>
              <a:rPr lang="en-US" dirty="0" smtClean="0"/>
              <a:t>Guess what the answer is</a:t>
            </a:r>
          </a:p>
          <a:p>
            <a:r>
              <a:rPr lang="en-US" dirty="0" smtClean="0"/>
              <a:t>Check to see if you’re right.</a:t>
            </a:r>
          </a:p>
          <a:p>
            <a:r>
              <a:rPr lang="en-US" dirty="0" smtClean="0"/>
              <a:t>If not, use the results to get a better guess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4291" tIns="32146" rIns="64291" bIns="32146"/>
          <a:lstStyle/>
          <a:p>
            <a:fld id="{FFA2C7D9-6029-C145-A75F-AD4D2087311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848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797" y="267891"/>
            <a:ext cx="8251031" cy="589359"/>
          </a:xfrm>
        </p:spPr>
        <p:txBody>
          <a:bodyPr lIns="64291" tIns="32146" rIns="64291" bIns="32146"/>
          <a:lstStyle/>
          <a:p>
            <a:r>
              <a:rPr lang="en-US" sz="2200" dirty="0"/>
              <a:t>Guess and Check Tables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797" y="1620776"/>
            <a:ext cx="8251031" cy="1821656"/>
          </a:xfrm>
        </p:spPr>
        <p:txBody>
          <a:bodyPr lIns="64291" tIns="32146" rIns="64291" bIns="32146"/>
          <a:lstStyle/>
          <a:p>
            <a:pPr marL="187517" indent="0">
              <a:buNone/>
            </a:pPr>
            <a:r>
              <a:rPr lang="en-US" dirty="0" smtClean="0"/>
              <a:t>An algebra word problem:</a:t>
            </a:r>
          </a:p>
          <a:p>
            <a:pPr marL="500045" lvl="1" indent="0">
              <a:buNone/>
            </a:pPr>
            <a:r>
              <a:rPr lang="en-US" dirty="0"/>
              <a:t>Fifty-one more than 9 times a number is 114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What </a:t>
            </a:r>
            <a:r>
              <a:rPr lang="en-US" dirty="0"/>
              <a:t>is the number?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4291" tIns="32146" rIns="64291" bIns="32146"/>
          <a:lstStyle/>
          <a:p>
            <a:fld id="{FFA2C7D9-6029-C145-A75F-AD4D2087311B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778883"/>
              </p:ext>
            </p:extLst>
          </p:nvPr>
        </p:nvGraphicFramePr>
        <p:xfrm>
          <a:off x="714375" y="3710050"/>
          <a:ext cx="8036720" cy="460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9180"/>
                <a:gridCol w="2009180"/>
                <a:gridCol w="2009180"/>
                <a:gridCol w="2009180"/>
              </a:tblGrid>
              <a:tr h="450056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The number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DC6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9 times the </a:t>
                      </a:r>
                      <a:r>
                        <a:rPr lang="en-US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endParaRPr lang="en-US" sz="13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DC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51 more than 9 times the number</a:t>
                      </a: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DC6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Is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</a:rPr>
                        <a:t> result = 114?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DC6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359185"/>
              </p:ext>
            </p:extLst>
          </p:nvPr>
        </p:nvGraphicFramePr>
        <p:xfrm>
          <a:off x="714375" y="4245831"/>
          <a:ext cx="8036720" cy="26241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09180"/>
                <a:gridCol w="2009180"/>
                <a:gridCol w="2009180"/>
                <a:gridCol w="2009180"/>
              </a:tblGrid>
              <a:tr h="260747"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= 90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+ 51 = 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141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+ 51 =? 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114  NO</a:t>
                      </a: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59709"/>
              </p:ext>
            </p:extLst>
          </p:nvPr>
        </p:nvGraphicFramePr>
        <p:xfrm>
          <a:off x="714375" y="4674456"/>
          <a:ext cx="8036720" cy="26241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09180"/>
                <a:gridCol w="2009180"/>
                <a:gridCol w="2009180"/>
                <a:gridCol w="2009180"/>
              </a:tblGrid>
              <a:tr h="260747"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= 45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5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+ 51 = 96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5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+ 51 =? 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114  NO</a:t>
                      </a: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534012"/>
              </p:ext>
            </p:extLst>
          </p:nvPr>
        </p:nvGraphicFramePr>
        <p:xfrm>
          <a:off x="714375" y="5103081"/>
          <a:ext cx="8036720" cy="26241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09180"/>
                <a:gridCol w="2009180"/>
                <a:gridCol w="2009180"/>
                <a:gridCol w="2009180"/>
              </a:tblGrid>
              <a:tr h="260747"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6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= 54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6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+ 51 = 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105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6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+ 51 =? 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114  NO</a:t>
                      </a: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682231"/>
              </p:ext>
            </p:extLst>
          </p:nvPr>
        </p:nvGraphicFramePr>
        <p:xfrm>
          <a:off x="714375" y="5538850"/>
          <a:ext cx="8036720" cy="26241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09180"/>
                <a:gridCol w="2009180"/>
                <a:gridCol w="2009180"/>
                <a:gridCol w="2009180"/>
              </a:tblGrid>
              <a:tr h="260747"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7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= 63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7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+ 51 = 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114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6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+ 51 =? 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114 YES</a:t>
                      </a: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224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797" y="267891"/>
            <a:ext cx="8251031" cy="589359"/>
          </a:xfrm>
        </p:spPr>
        <p:txBody>
          <a:bodyPr lIns="64291" tIns="32146" rIns="64291" bIns="32146"/>
          <a:lstStyle/>
          <a:p>
            <a:r>
              <a:rPr lang="en-US" sz="2200" dirty="0"/>
              <a:t>Guess and Check Tables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797" y="1834810"/>
            <a:ext cx="8251031" cy="4200943"/>
          </a:xfrm>
        </p:spPr>
        <p:txBody>
          <a:bodyPr lIns="64291" tIns="32146" rIns="64291" bIns="32146"/>
          <a:lstStyle/>
          <a:p>
            <a:pPr marL="187517" indent="0">
              <a:buNone/>
            </a:pPr>
            <a:r>
              <a:rPr lang="en-US" dirty="0" smtClean="0"/>
              <a:t>Guess and check tables in algebra teaching: setting up the table</a:t>
            </a:r>
          </a:p>
          <a:p>
            <a:r>
              <a:rPr lang="en-US" dirty="0" smtClean="0"/>
              <a:t>Make a column table</a:t>
            </a:r>
          </a:p>
          <a:p>
            <a:pPr lvl="1"/>
            <a:r>
              <a:rPr lang="en-US" dirty="0" smtClean="0"/>
              <a:t>First column: the guesses for the answer</a:t>
            </a:r>
          </a:p>
          <a:p>
            <a:pPr lvl="1"/>
            <a:r>
              <a:rPr lang="en-US" dirty="0" smtClean="0"/>
              <a:t>Other columns: steps in calculating the check</a:t>
            </a:r>
          </a:p>
          <a:p>
            <a:pPr lvl="1"/>
            <a:r>
              <a:rPr lang="en-US" dirty="0" smtClean="0"/>
              <a:t>Final column: a way to see if answer is correct</a:t>
            </a:r>
          </a:p>
          <a:p>
            <a:r>
              <a:rPr lang="en-US" dirty="0" smtClean="0"/>
              <a:t>Write expressions, in addition to numbers</a:t>
            </a:r>
          </a:p>
          <a:p>
            <a:r>
              <a:rPr lang="en-US" dirty="0" smtClean="0"/>
              <a:t>Write expressions in each row the same way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4291" tIns="32146" rIns="64291" bIns="32146"/>
          <a:lstStyle/>
          <a:p>
            <a:fld id="{FFA2C7D9-6029-C145-A75F-AD4D2087311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89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797" y="267891"/>
            <a:ext cx="8251031" cy="589359"/>
          </a:xfrm>
        </p:spPr>
        <p:txBody>
          <a:bodyPr lIns="64291" tIns="32146" rIns="64291" bIns="32146"/>
          <a:lstStyle/>
          <a:p>
            <a:r>
              <a:rPr lang="en-US" sz="2200" dirty="0"/>
              <a:t>Guess and Check Tables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797" y="1906155"/>
            <a:ext cx="8251031" cy="4101061"/>
          </a:xfrm>
        </p:spPr>
        <p:txBody>
          <a:bodyPr lIns="64291" tIns="32146" rIns="64291" bIns="32146"/>
          <a:lstStyle/>
          <a:p>
            <a:pPr marL="187517" indent="0">
              <a:buNone/>
            </a:pPr>
            <a:r>
              <a:rPr lang="en-US" dirty="0" smtClean="0"/>
              <a:t>Transition to algebra</a:t>
            </a:r>
          </a:p>
          <a:p>
            <a:r>
              <a:rPr lang="en-US" dirty="0" smtClean="0"/>
              <a:t>After several guesses, replace the guess with a variable</a:t>
            </a:r>
          </a:p>
          <a:p>
            <a:pPr lvl="1"/>
            <a:r>
              <a:rPr lang="en-US" dirty="0" smtClean="0"/>
              <a:t>First column: the variable</a:t>
            </a:r>
          </a:p>
          <a:p>
            <a:pPr lvl="1"/>
            <a:r>
              <a:rPr lang="en-US" dirty="0" smtClean="0"/>
              <a:t>Other columns: expressions involving only the variable and numbers (often need to be simplified)</a:t>
            </a:r>
          </a:p>
          <a:p>
            <a:pPr lvl="1"/>
            <a:r>
              <a:rPr lang="en-US" dirty="0" smtClean="0"/>
              <a:t>Final column: an equation </a:t>
            </a:r>
          </a:p>
          <a:p>
            <a:r>
              <a:rPr lang="en-US" dirty="0" smtClean="0"/>
              <a:t>Solve the equation algebraically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4291" tIns="32146" rIns="64291" bIns="32146"/>
          <a:lstStyle/>
          <a:p>
            <a:fld id="{FFA2C7D9-6029-C145-A75F-AD4D2087311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219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797" y="267891"/>
            <a:ext cx="8251031" cy="589359"/>
          </a:xfrm>
        </p:spPr>
        <p:txBody>
          <a:bodyPr lIns="64291" tIns="32146" rIns="64291" bIns="32146"/>
          <a:lstStyle/>
          <a:p>
            <a:r>
              <a:rPr lang="en-US" sz="2200" dirty="0"/>
              <a:t>Guess and Check Tables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797" y="1683732"/>
            <a:ext cx="8251031" cy="684909"/>
          </a:xfrm>
        </p:spPr>
        <p:txBody>
          <a:bodyPr lIns="64291" tIns="32146" rIns="64291" bIns="32146">
            <a:normAutofit/>
          </a:bodyPr>
          <a:lstStyle/>
          <a:p>
            <a:pPr marL="187517" indent="0">
              <a:buNone/>
            </a:pPr>
            <a:r>
              <a:rPr lang="en-US" dirty="0" smtClean="0"/>
              <a:t>Write an equation based on the table.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4291" tIns="32146" rIns="64291" bIns="32146"/>
          <a:lstStyle/>
          <a:p>
            <a:fld id="{FFA2C7D9-6029-C145-A75F-AD4D2087311B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581132"/>
              </p:ext>
            </p:extLst>
          </p:nvPr>
        </p:nvGraphicFramePr>
        <p:xfrm>
          <a:off x="714375" y="2839641"/>
          <a:ext cx="8036720" cy="460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9180"/>
                <a:gridCol w="2009180"/>
                <a:gridCol w="2009180"/>
                <a:gridCol w="2009180"/>
              </a:tblGrid>
              <a:tr h="450056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The number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DC6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9 times the </a:t>
                      </a:r>
                      <a:r>
                        <a:rPr lang="en-US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endParaRPr lang="en-US" sz="13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DC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51 more than 9 times the number</a:t>
                      </a: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DC6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Is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</a:rPr>
                        <a:t> result = 114?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DC6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382083"/>
              </p:ext>
            </p:extLst>
          </p:nvPr>
        </p:nvGraphicFramePr>
        <p:xfrm>
          <a:off x="714375" y="3375422"/>
          <a:ext cx="8036720" cy="26241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09180"/>
                <a:gridCol w="2009180"/>
                <a:gridCol w="2009180"/>
                <a:gridCol w="2009180"/>
              </a:tblGrid>
              <a:tr h="260747"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= 90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+ 51 = 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141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+ 51 =? 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114  NO</a:t>
                      </a: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341413"/>
              </p:ext>
            </p:extLst>
          </p:nvPr>
        </p:nvGraphicFramePr>
        <p:xfrm>
          <a:off x="714375" y="3804047"/>
          <a:ext cx="8036720" cy="26241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09180"/>
                <a:gridCol w="2009180"/>
                <a:gridCol w="2009180"/>
                <a:gridCol w="2009180"/>
              </a:tblGrid>
              <a:tr h="260747"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= 45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5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+ 51 = 96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5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+ 51 =? 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114  NO</a:t>
                      </a: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674070"/>
              </p:ext>
            </p:extLst>
          </p:nvPr>
        </p:nvGraphicFramePr>
        <p:xfrm>
          <a:off x="714375" y="4232672"/>
          <a:ext cx="8036720" cy="26241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09180"/>
                <a:gridCol w="2009180"/>
                <a:gridCol w="2009180"/>
                <a:gridCol w="2009180"/>
              </a:tblGrid>
              <a:tr h="260747"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6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= 54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6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+ 51 = 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105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6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+ 51 =? 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114  NO</a:t>
                      </a: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86458"/>
              </p:ext>
            </p:extLst>
          </p:nvPr>
        </p:nvGraphicFramePr>
        <p:xfrm>
          <a:off x="714375" y="5204222"/>
          <a:ext cx="8036720" cy="26241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09180"/>
                <a:gridCol w="2009180"/>
                <a:gridCol w="2009180"/>
                <a:gridCol w="2009180"/>
              </a:tblGrid>
              <a:tr h="260747"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A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A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+ 51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A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+ 51 = 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114</a:t>
                      </a: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5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8694836"/>
              </p:ext>
            </p:extLst>
          </p:nvPr>
        </p:nvGraphicFramePr>
        <p:xfrm>
          <a:off x="3929063" y="5581055"/>
          <a:ext cx="1364689" cy="848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3" imgW="939800" imgH="584200" progId="Equation.DSMT4">
                  <p:embed/>
                </p:oleObj>
              </mc:Choice>
              <mc:Fallback>
                <p:oleObj name="Equation" r:id="rId3" imgW="939800" imgH="584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29063" y="5581055"/>
                        <a:ext cx="1364689" cy="8483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146505"/>
              </p:ext>
            </p:extLst>
          </p:nvPr>
        </p:nvGraphicFramePr>
        <p:xfrm>
          <a:off x="714375" y="4668441"/>
          <a:ext cx="8036720" cy="26241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09180"/>
                <a:gridCol w="2009180"/>
                <a:gridCol w="2009180"/>
                <a:gridCol w="2009180"/>
              </a:tblGrid>
              <a:tr h="260747"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7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= 63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7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+ 51 = 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114</a:t>
                      </a:r>
                      <a:endParaRPr lang="en-US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9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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6</a:t>
                      </a:r>
                      <a:r>
                        <a:rPr lang="en-US" sz="1300" b="0" baseline="0" dirty="0" smtClean="0">
                          <a:solidFill>
                            <a:schemeClr val="tx1"/>
                          </a:solidFill>
                        </a:rPr>
                        <a:t> + 51 =? </a:t>
                      </a:r>
                      <a:r>
                        <a:rPr lang="en-US" sz="1300" b="0" dirty="0" smtClean="0">
                          <a:solidFill>
                            <a:schemeClr val="tx1"/>
                          </a:solidFill>
                        </a:rPr>
                        <a:t>114 YES</a:t>
                      </a:r>
                    </a:p>
                  </a:txBody>
                  <a:tcPr marL="64294" marR="64294" marT="32147" marB="3214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327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Materials (PowerPoint, example spreadsheet, book chapter) are at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http://www.quadrivium.info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(under Presentations)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9489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797" y="267891"/>
            <a:ext cx="8251031" cy="750094"/>
          </a:xfrm>
        </p:spPr>
        <p:txBody>
          <a:bodyPr lIns="64291" tIns="32146" rIns="64291" bIns="32146">
            <a:normAutofit/>
          </a:bodyPr>
          <a:lstStyle/>
          <a:p>
            <a:r>
              <a:rPr lang="en-US" sz="3200" dirty="0" smtClean="0"/>
              <a:t>Try a </a:t>
            </a:r>
            <a:r>
              <a:rPr lang="en-US" sz="3200" dirty="0"/>
              <a:t>guess and check </a:t>
            </a:r>
            <a:r>
              <a:rPr lang="en-US" sz="3200" dirty="0" smtClean="0"/>
              <a:t>table.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64291" tIns="32146" rIns="64291" bIns="32146"/>
          <a:lstStyle/>
          <a:p>
            <a:pPr marL="187517" indent="0">
              <a:buNone/>
            </a:pPr>
            <a:r>
              <a:rPr lang="en-US" dirty="0"/>
              <a:t>(From </a:t>
            </a:r>
            <a:r>
              <a:rPr lang="en-US" i="1" dirty="0"/>
              <a:t>Measuring the World</a:t>
            </a:r>
            <a:r>
              <a:rPr lang="en-US" dirty="0"/>
              <a:t>) </a:t>
            </a:r>
          </a:p>
          <a:p>
            <a:pPr marL="500045" lvl="1" indent="0">
              <a:buNone/>
            </a:pPr>
            <a:r>
              <a:rPr lang="en-US" dirty="0"/>
              <a:t>Jeremiah bought a toy on sale for 20% off. </a:t>
            </a:r>
            <a:endParaRPr lang="en-US" dirty="0" smtClean="0"/>
          </a:p>
          <a:p>
            <a:pPr marL="500045" lvl="1" indent="0">
              <a:buNone/>
            </a:pPr>
            <a:r>
              <a:rPr lang="en-US" dirty="0" smtClean="0"/>
              <a:t>He </a:t>
            </a:r>
            <a:r>
              <a:rPr lang="en-US" dirty="0"/>
              <a:t>paid $11.02 (there was no sales tax.) </a:t>
            </a:r>
            <a:endParaRPr lang="en-US" dirty="0" smtClean="0"/>
          </a:p>
          <a:p>
            <a:pPr marL="500045" lvl="1" indent="0">
              <a:buNone/>
            </a:pPr>
            <a:r>
              <a:rPr lang="en-US" dirty="0" smtClean="0"/>
              <a:t>What </a:t>
            </a:r>
            <a:r>
              <a:rPr lang="en-US" dirty="0"/>
              <a:t>was the regular price of the toy?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4291" tIns="32146" rIns="64291" bIns="32146"/>
          <a:lstStyle/>
          <a:p>
            <a:fld id="{FFA2C7D9-6029-C145-A75F-AD4D2087311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53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64291" tIns="32146" rIns="64291" bIns="32146"/>
          <a:lstStyle/>
          <a:p>
            <a:pPr marL="187517" indent="0">
              <a:buNone/>
            </a:pPr>
            <a:r>
              <a:rPr lang="en-US" dirty="0" smtClean="0"/>
              <a:t>(From </a:t>
            </a:r>
            <a:r>
              <a:rPr lang="en-US" dirty="0" err="1" smtClean="0"/>
              <a:t>EdHelper.com</a:t>
            </a:r>
            <a:r>
              <a:rPr lang="en-US" dirty="0" smtClean="0"/>
              <a:t>) </a:t>
            </a:r>
          </a:p>
          <a:p>
            <a:pPr marL="500045" lvl="1" indent="0">
              <a:buNone/>
            </a:pPr>
            <a:r>
              <a:rPr lang="en-US" dirty="0"/>
              <a:t>Isaac is nine years older than Kylie. </a:t>
            </a:r>
            <a:endParaRPr lang="en-US" dirty="0" smtClean="0"/>
          </a:p>
          <a:p>
            <a:pPr marL="500045" lvl="1" indent="0">
              <a:buNone/>
            </a:pPr>
            <a:r>
              <a:rPr lang="en-US" dirty="0" smtClean="0"/>
              <a:t>Isaac </a:t>
            </a:r>
            <a:r>
              <a:rPr lang="en-US" dirty="0"/>
              <a:t>is four times as old as Brian was three years ago. </a:t>
            </a:r>
            <a:endParaRPr lang="en-US" dirty="0" smtClean="0"/>
          </a:p>
          <a:p>
            <a:pPr marL="500045" lvl="1" indent="0">
              <a:buNone/>
            </a:pPr>
            <a:r>
              <a:rPr lang="en-US" dirty="0" smtClean="0"/>
              <a:t>Brian </a:t>
            </a:r>
            <a:r>
              <a:rPr lang="en-US" dirty="0"/>
              <a:t>is eighteen years younger than Isaac. </a:t>
            </a:r>
            <a:endParaRPr lang="en-US" dirty="0" smtClean="0"/>
          </a:p>
          <a:p>
            <a:pPr marL="500045" lvl="1" indent="0">
              <a:buNone/>
            </a:pPr>
            <a:r>
              <a:rPr lang="en-US" dirty="0" smtClean="0"/>
              <a:t>How </a:t>
            </a:r>
            <a:r>
              <a:rPr lang="en-US" dirty="0"/>
              <a:t>old is Kylie?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4291" tIns="32146" rIns="64291" bIns="32146"/>
          <a:lstStyle/>
          <a:p>
            <a:fld id="{FFA2C7D9-6029-C145-A75F-AD4D2087311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60797" y="267891"/>
            <a:ext cx="8251031" cy="750094"/>
          </a:xfrm>
          <a:prstGeom prst="rect">
            <a:avLst/>
          </a:prstGeom>
        </p:spPr>
        <p:txBody>
          <a:bodyPr vert="horz" lIns="64291" tIns="32146" rIns="64291" bIns="32146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mtClean="0"/>
              <a:t>Try a guess and check table.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0131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64291" tIns="32146" rIns="64291" bIns="32146"/>
          <a:lstStyle/>
          <a:p>
            <a:pPr marL="187517" indent="0">
              <a:buNone/>
            </a:pPr>
            <a:r>
              <a:rPr lang="en-US" dirty="0"/>
              <a:t>(The Abbot of Canterbury’s Puzzle: AD 735–</a:t>
            </a:r>
            <a:r>
              <a:rPr lang="en-US" dirty="0" smtClean="0"/>
              <a:t>804. From Tony Gardiner.) </a:t>
            </a:r>
          </a:p>
          <a:p>
            <a:pPr marL="500045" lvl="1" indent="0">
              <a:buNone/>
            </a:pPr>
            <a:r>
              <a:rPr lang="en-US" dirty="0" smtClean="0"/>
              <a:t>One </a:t>
            </a:r>
            <a:r>
              <a:rPr lang="en-US" dirty="0"/>
              <a:t>hundred bushels of corn were distributed among one hundred people in such a way </a:t>
            </a:r>
            <a:r>
              <a:rPr lang="en-US" dirty="0" smtClean="0"/>
              <a:t>that each </a:t>
            </a:r>
            <a:r>
              <a:rPr lang="en-US" dirty="0"/>
              <a:t>man received three bushels, each woman received two bushels, and each child received half a </a:t>
            </a:r>
            <a:r>
              <a:rPr lang="en-US" dirty="0" smtClean="0"/>
              <a:t>bushel.</a:t>
            </a:r>
          </a:p>
          <a:p>
            <a:pPr marL="500045" lvl="1" indent="0">
              <a:buNone/>
            </a:pPr>
            <a:r>
              <a:rPr lang="en-US" dirty="0" smtClean="0"/>
              <a:t>Given </a:t>
            </a:r>
            <a:r>
              <a:rPr lang="en-US" dirty="0"/>
              <a:t>that there were five times as many women as men, how many children were there?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4291" tIns="32146" rIns="64291" bIns="32146"/>
          <a:lstStyle/>
          <a:p>
            <a:fld id="{FFA2C7D9-6029-C145-A75F-AD4D2087311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 lIns="64291" tIns="32146" rIns="64291" bIns="32146">
            <a:normAutofit/>
          </a:bodyPr>
          <a:lstStyle/>
          <a:p>
            <a:r>
              <a:rPr lang="en-US" sz="3200" dirty="0" smtClean="0"/>
              <a:t>Try a </a:t>
            </a:r>
            <a:r>
              <a:rPr lang="en-US" sz="3200" dirty="0"/>
              <a:t>guess and check </a:t>
            </a:r>
            <a:r>
              <a:rPr lang="en-US" sz="3200" dirty="0" smtClean="0"/>
              <a:t>table.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6664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797" y="267891"/>
            <a:ext cx="8251031" cy="589359"/>
          </a:xfrm>
        </p:spPr>
        <p:txBody>
          <a:bodyPr lIns="64291" tIns="32146" rIns="64291" bIns="32146"/>
          <a:lstStyle/>
          <a:p>
            <a:r>
              <a:rPr lang="en-US" sz="3200" dirty="0" smtClean="0"/>
              <a:t>Variables, unknowns, symbols with rules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797" y="1869229"/>
            <a:ext cx="8251031" cy="4720880"/>
          </a:xfrm>
        </p:spPr>
        <p:txBody>
          <a:bodyPr lIns="64291" tIns="32146" rIns="64291" bIns="32146"/>
          <a:lstStyle/>
          <a:p>
            <a:r>
              <a:rPr lang="en-US" dirty="0" smtClean="0"/>
              <a:t>What’s the difference between a variable and an unknown?</a:t>
            </a:r>
          </a:p>
          <a:p>
            <a:pPr lvl="1"/>
            <a:r>
              <a:rPr lang="en-US" dirty="0" smtClean="0"/>
              <a:t>Unknown in a problem: X is a specific number, but you don’t know what it is.</a:t>
            </a:r>
          </a:p>
          <a:p>
            <a:pPr lvl="1"/>
            <a:r>
              <a:rPr lang="en-US" dirty="0" smtClean="0"/>
              <a:t>(And what if there are several solutions for X, as in a quadratic equation?)</a:t>
            </a:r>
          </a:p>
          <a:p>
            <a:pPr lvl="1"/>
            <a:r>
              <a:rPr lang="en-US" dirty="0" smtClean="0"/>
              <a:t>Variable: any/all possible values for X, </a:t>
            </a:r>
            <a:br>
              <a:rPr lang="en-US" dirty="0" smtClean="0"/>
            </a:br>
            <a:r>
              <a:rPr lang="en-US" dirty="0" smtClean="0"/>
              <a:t>as in Y=f(X)</a:t>
            </a:r>
          </a:p>
          <a:p>
            <a:r>
              <a:rPr lang="en-US" dirty="0" smtClean="0"/>
              <a:t>Are ideas these different from a variable as a letter that you do algebra to?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4291" tIns="32146" rIns="64291" bIns="32146"/>
          <a:lstStyle/>
          <a:p>
            <a:fld id="{FFA2C7D9-6029-C145-A75F-AD4D2087311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240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797" y="267891"/>
            <a:ext cx="8251031" cy="750094"/>
          </a:xfrm>
        </p:spPr>
        <p:txBody>
          <a:bodyPr lIns="64291" tIns="32146" rIns="64291" bIns="32146"/>
          <a:lstStyle/>
          <a:p>
            <a:r>
              <a:rPr lang="en-US" dirty="0" smtClean="0"/>
              <a:t>Grid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797" y="1669464"/>
            <a:ext cx="8251031" cy="580818"/>
          </a:xfrm>
        </p:spPr>
        <p:txBody>
          <a:bodyPr lIns="64291" tIns="32146" rIns="64291" bIns="32146"/>
          <a:lstStyle/>
          <a:p>
            <a:r>
              <a:rPr lang="en-US" dirty="0" smtClean="0"/>
              <a:t>Prototypes: the addition and multiplication tables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4291" tIns="32146" rIns="64291" bIns="32146"/>
          <a:lstStyle/>
          <a:p>
            <a:fld id="{FFA2C7D9-6029-C145-A75F-AD4D2087311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Picture 4" descr="AddTabl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87" y="2406963"/>
            <a:ext cx="3699041" cy="3643313"/>
          </a:xfrm>
          <a:prstGeom prst="rect">
            <a:avLst/>
          </a:prstGeom>
        </p:spPr>
      </p:pic>
      <p:pic>
        <p:nvPicPr>
          <p:cNvPr id="6" name="Picture 5" descr="MultTabl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891" y="2406963"/>
            <a:ext cx="3490358" cy="365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93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797" y="267891"/>
            <a:ext cx="8251031" cy="589359"/>
          </a:xfrm>
        </p:spPr>
        <p:txBody>
          <a:bodyPr lIns="64291" tIns="32146" rIns="64291" bIns="32146">
            <a:normAutofit/>
          </a:bodyPr>
          <a:lstStyle/>
          <a:p>
            <a:r>
              <a:rPr lang="en-US" sz="3200" dirty="0"/>
              <a:t>Grid tables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64291" tIns="32146" rIns="64291" bIns="32146"/>
          <a:lstStyle/>
          <a:p>
            <a:r>
              <a:rPr lang="en-US" dirty="0" smtClean="0"/>
              <a:t>Headings in 2 directions to show 2 quantities</a:t>
            </a:r>
          </a:p>
          <a:p>
            <a:r>
              <a:rPr lang="en-US" dirty="0" smtClean="0"/>
              <a:t>Usually top and left</a:t>
            </a:r>
          </a:p>
          <a:p>
            <a:r>
              <a:rPr lang="en-US" dirty="0" smtClean="0"/>
              <a:t>I’ll do bottom and left, to coordinate with graphs</a:t>
            </a:r>
          </a:p>
          <a:p>
            <a:r>
              <a:rPr lang="en-US" dirty="0" smtClean="0"/>
              <a:t>Spreadsheet technique: Absolute cell references</a:t>
            </a:r>
          </a:p>
          <a:p>
            <a:pPr lvl="1"/>
            <a:r>
              <a:rPr lang="en-US" dirty="0" smtClean="0"/>
              <a:t>Put a $ sign in front of the part of a cell address that should NOT change when copied.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4291" tIns="32146" rIns="64291" bIns="32146"/>
          <a:lstStyle/>
          <a:p>
            <a:fld id="{FFA2C7D9-6029-C145-A75F-AD4D2087311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538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Spreadsheet technique: Absolute cell 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en-US" dirty="0" smtClean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en-US" dirty="0" smtClean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en-US" dirty="0" smtClean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en-US" dirty="0" smtClean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en-US" dirty="0" smtClean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en-US" dirty="0" smtClean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dirty="0" smtClean="0"/>
              <a:t>Why does column B have only one correct entry?.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210626"/>
              </p:ext>
            </p:extLst>
          </p:nvPr>
        </p:nvGraphicFramePr>
        <p:xfrm>
          <a:off x="612647" y="1734370"/>
          <a:ext cx="553805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1725"/>
                <a:gridCol w="1364646"/>
                <a:gridCol w="823936"/>
                <a:gridCol w="1433381"/>
                <a:gridCol w="471973"/>
                <a:gridCol w="81239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BC01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lb.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 cheese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per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lb.: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BC01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$4.00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$4.00 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$4.00 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BC01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$0.00 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$8.00 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BC01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$0.00 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$14.00 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80855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Spreadsheet technique: Absolute cell 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en-US" dirty="0" smtClean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en-US" dirty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en-US" dirty="0" smtClean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en-US" dirty="0"/>
          </a:p>
          <a:p>
            <a:pPr marL="0" lvl="1" indent="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endParaRPr lang="en-US" dirty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dirty="0" smtClean="0"/>
              <a:t>Put </a:t>
            </a:r>
            <a:r>
              <a:rPr lang="en-US" dirty="0"/>
              <a:t>a $ sign in front of the part of a cell address that should NOT change when </a:t>
            </a:r>
            <a:r>
              <a:rPr lang="en-US" dirty="0" smtClean="0"/>
              <a:t>copied or filled.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dirty="0" smtClean="0"/>
              <a:t>$C$2 will change neither row nor column when copied.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98215"/>
              </p:ext>
            </p:extLst>
          </p:nvPr>
        </p:nvGraphicFramePr>
        <p:xfrm>
          <a:off x="612647" y="1734370"/>
          <a:ext cx="672253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6838"/>
                <a:gridCol w="1656515"/>
                <a:gridCol w="1000159"/>
                <a:gridCol w="1739951"/>
                <a:gridCol w="572918"/>
                <a:gridCol w="986152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BC01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lb.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 cheese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per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lb.: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BC01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=A2*C2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$4.00 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=A2*C$2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BC01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=A3*C3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=A3*C$2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BC01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=A4*C4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=A4*C$2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83553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an addition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Fill to create the heading rows</a:t>
            </a:r>
          </a:p>
          <a:p>
            <a:r>
              <a:rPr lang="en-US" dirty="0" smtClean="0"/>
              <a:t>Don’t change column A or row 1 when filling entries.</a:t>
            </a:r>
          </a:p>
          <a:p>
            <a:r>
              <a:rPr lang="en-US" dirty="0" smtClean="0"/>
              <a:t>Fill across, then down to complete the table.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189093"/>
              </p:ext>
            </p:extLst>
          </p:nvPr>
        </p:nvGraphicFramePr>
        <p:xfrm>
          <a:off x="1352750" y="3836985"/>
          <a:ext cx="6096000" cy="195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CF9EC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CF9EC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CF9EC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FCF9EC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=$A2*B$1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CF9EC"/>
                          </a:solidFill>
                        </a:rPr>
                        <a:t>3</a:t>
                      </a:r>
                      <a:endParaRPr lang="en-US" dirty="0">
                        <a:solidFill>
                          <a:srgbClr val="FCF9EC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CF9EC"/>
                          </a:solidFill>
                        </a:rPr>
                        <a:t>4</a:t>
                      </a:r>
                      <a:endParaRPr lang="en-US" dirty="0">
                        <a:solidFill>
                          <a:srgbClr val="FCF9EC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52680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64291" tIns="32146" rIns="64291" bIns="32146"/>
          <a:lstStyle/>
          <a:p>
            <a:r>
              <a:rPr lang="en-US" dirty="0" smtClean="0"/>
              <a:t>Apples and oranges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64291" tIns="32146" rIns="64291" bIns="32146"/>
          <a:lstStyle/>
          <a:p>
            <a:r>
              <a:rPr lang="en-US" dirty="0" smtClean="0"/>
              <a:t>From </a:t>
            </a:r>
            <a:r>
              <a:rPr lang="en-US" i="1" dirty="0" smtClean="0"/>
              <a:t>Measuring the World</a:t>
            </a:r>
          </a:p>
          <a:p>
            <a:r>
              <a:rPr lang="en-US" dirty="0" smtClean="0"/>
              <a:t>Adapted for Algebra I by the Hybrids Lesson Study group, project DELTA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4291" tIns="32146" rIns="64291" bIns="32146"/>
          <a:lstStyle/>
          <a:p>
            <a:fld id="{FFA2C7D9-6029-C145-A75F-AD4D2087311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69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Core Standards for Mathematical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5.</a:t>
            </a:r>
            <a:r>
              <a:rPr lang="en-US" dirty="0"/>
              <a:t>	Use appropriate tools strategically</a:t>
            </a:r>
            <a:r>
              <a:rPr lang="en-US" dirty="0" smtClean="0"/>
              <a:t>.</a:t>
            </a:r>
          </a:p>
          <a:p>
            <a:r>
              <a:rPr lang="en-US" dirty="0" smtClean="0"/>
              <a:t>7.</a:t>
            </a:r>
            <a:r>
              <a:rPr lang="en-US" dirty="0"/>
              <a:t>	Look for and make use of structure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8.</a:t>
            </a:r>
            <a:r>
              <a:rPr lang="en-US" dirty="0"/>
              <a:t>	Look for and express regularity in repeated reasoning.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8072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797" y="632023"/>
            <a:ext cx="8251031" cy="2196703"/>
          </a:xfrm>
        </p:spPr>
        <p:txBody>
          <a:bodyPr lIns="64291" tIns="32146" rIns="64291" bIns="32146">
            <a:normAutofit fontScale="90000"/>
          </a:bodyPr>
          <a:lstStyle/>
          <a:p>
            <a:pPr algn="l"/>
            <a:r>
              <a:rPr lang="en-US" sz="2200" dirty="0"/>
              <a:t/>
            </a:r>
            <a:br>
              <a:rPr lang="en-US" sz="2200" dirty="0"/>
            </a:br>
            <a:r>
              <a:rPr lang="en-US" sz="2500" b="1" dirty="0"/>
              <a:t>Cost of combinations of apples and oranges.</a:t>
            </a:r>
            <a:br>
              <a:rPr lang="en-US" sz="2500" b="1" dirty="0"/>
            </a:br>
            <a:r>
              <a:rPr lang="en-US" sz="2200" dirty="0"/>
              <a:t/>
            </a:r>
            <a:br>
              <a:rPr lang="en-US" sz="2200" dirty="0"/>
            </a:br>
            <a:r>
              <a:rPr lang="en-US" sz="2700" dirty="0"/>
              <a:t>Apples cost 9 cents. Oranges cost 18 cents.</a:t>
            </a:r>
            <a:br>
              <a:rPr lang="en-US" sz="2700" dirty="0"/>
            </a:br>
            <a:r>
              <a:rPr lang="en-US" sz="2700" dirty="0"/>
              <a:t>Complete this table for the cost of apples and oranges. </a:t>
            </a:r>
            <a:br>
              <a:rPr lang="en-US" sz="2700" dirty="0"/>
            </a:br>
            <a:r>
              <a:rPr lang="en-US" sz="2700" dirty="0"/>
              <a:t>Find patterns to save work.</a:t>
            </a:r>
            <a:br>
              <a:rPr lang="en-US" sz="2700" dirty="0"/>
            </a:br>
            <a:endParaRPr lang="en-US" sz="27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8421400"/>
              </p:ext>
            </p:extLst>
          </p:nvPr>
        </p:nvGraphicFramePr>
        <p:xfrm>
          <a:off x="553641" y="2864644"/>
          <a:ext cx="8251026" cy="37521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9359"/>
                <a:gridCol w="589359"/>
                <a:gridCol w="589359"/>
                <a:gridCol w="589359"/>
                <a:gridCol w="589359"/>
                <a:gridCol w="589359"/>
                <a:gridCol w="589359"/>
                <a:gridCol w="589359"/>
                <a:gridCol w="589359"/>
                <a:gridCol w="589359"/>
                <a:gridCol w="589359"/>
                <a:gridCol w="589359"/>
                <a:gridCol w="589359"/>
                <a:gridCol w="589359"/>
              </a:tblGrid>
              <a:tr h="266105">
                <a:tc rowSpan="12">
                  <a:txBody>
                    <a:bodyPr/>
                    <a:lstStyle/>
                    <a:p>
                      <a:pPr algn="l" fontAlgn="ctr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Number of apples (y)</a:t>
                      </a:r>
                    </a:p>
                  </a:txBody>
                  <a:tcPr marL="8930" marR="8930" marT="8930" marB="0" vert="vert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</a:t>
                      </a:r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171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72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135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54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72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45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54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</a:tr>
              <a:tr h="266105"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2"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Number of oranges (x)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4291" tIns="32146" rIns="64291" bIns="32146"/>
          <a:lstStyle/>
          <a:p>
            <a:fld id="{FFA2C7D9-6029-C145-A75F-AD4D2087311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4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1267" y="1305111"/>
            <a:ext cx="8153400" cy="990600"/>
          </a:xfrm>
        </p:spPr>
        <p:txBody>
          <a:bodyPr lIns="64291" tIns="32146" rIns="64291" bIns="32146">
            <a:noAutofit/>
          </a:bodyPr>
          <a:lstStyle/>
          <a:p>
            <a:r>
              <a:rPr lang="en-US" sz="2400" dirty="0"/>
              <a:t>What combinations can you buy for 90 cents?</a:t>
            </a:r>
            <a:br>
              <a:rPr lang="en-US" sz="2400" dirty="0"/>
            </a:br>
            <a:r>
              <a:rPr lang="en-US" sz="2400" dirty="0" smtClean="0"/>
              <a:t>What </a:t>
            </a:r>
            <a:r>
              <a:rPr lang="en-US" sz="2400" dirty="0"/>
              <a:t>kind of pattern do you see?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4291" tIns="32146" rIns="64291" bIns="32146"/>
          <a:lstStyle/>
          <a:p>
            <a:fld id="{FFA2C7D9-6029-C145-A75F-AD4D2087311B}" type="slidenum">
              <a:rPr lang="en-US" smtClean="0"/>
              <a:pPr/>
              <a:t>31</a:t>
            </a:fld>
            <a:endParaRPr lang="en-US"/>
          </a:p>
        </p:txBody>
      </p:sp>
      <p:graphicFrame>
        <p:nvGraphicFramePr>
          <p:cNvPr id="6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8144171"/>
              </p:ext>
            </p:extLst>
          </p:nvPr>
        </p:nvGraphicFramePr>
        <p:xfrm>
          <a:off x="553641" y="2625328"/>
          <a:ext cx="8251026" cy="37521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9359"/>
                <a:gridCol w="589359"/>
                <a:gridCol w="589359"/>
                <a:gridCol w="589359"/>
                <a:gridCol w="589359"/>
                <a:gridCol w="589359"/>
                <a:gridCol w="589359"/>
                <a:gridCol w="589359"/>
                <a:gridCol w="589359"/>
                <a:gridCol w="589359"/>
                <a:gridCol w="589359"/>
                <a:gridCol w="589359"/>
                <a:gridCol w="589359"/>
                <a:gridCol w="589359"/>
              </a:tblGrid>
              <a:tr h="266105">
                <a:tc rowSpan="12">
                  <a:txBody>
                    <a:bodyPr/>
                    <a:lstStyle/>
                    <a:p>
                      <a:pPr algn="l" fontAlgn="ctr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Number of </a:t>
                      </a:r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oranges (</a:t>
                      </a: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y)</a:t>
                      </a:r>
                    </a:p>
                  </a:txBody>
                  <a:tcPr marL="8930" marR="8930" marT="8930" marB="0" vert="vert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198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216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225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234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243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252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261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270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279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288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297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198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216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225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234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243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252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261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270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279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162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171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198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216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225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234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243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252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261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144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162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171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198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216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225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234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243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135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144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162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171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198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216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225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135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144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162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171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198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135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144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162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171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72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135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144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162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171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54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72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135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144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45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54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72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135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45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54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72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8E3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45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54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72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105"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83AA"/>
                    </a:solidFill>
                  </a:tcPr>
                </a:tc>
              </a:tr>
              <a:tr h="266105"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2"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Number of </a:t>
                      </a:r>
                      <a:r>
                        <a:rPr lang="en-US" sz="1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apples </a:t>
                      </a: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(x)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0465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797" y="428625"/>
            <a:ext cx="2839641" cy="1589484"/>
          </a:xfrm>
        </p:spPr>
        <p:txBody>
          <a:bodyPr lIns="64291" tIns="32146" rIns="64291" bIns="32146">
            <a:normAutofit/>
          </a:bodyPr>
          <a:lstStyle/>
          <a:p>
            <a:pPr marL="187517" indent="0">
              <a:buNone/>
            </a:pPr>
            <a:r>
              <a:rPr lang="en-US" sz="2000" dirty="0" smtClean="0"/>
              <a:t>List the combinations that cost 90 cents.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4291" tIns="32146" rIns="64291" bIns="32146"/>
          <a:lstStyle/>
          <a:p>
            <a:fld id="{FFA2C7D9-6029-C145-A75F-AD4D2087311B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089797" y="428625"/>
            <a:ext cx="3911203" cy="15894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>
            <a:lvl1pPr marL="760413" indent="-493713" algn="l" rtl="0" fontAlgn="base">
              <a:spcBef>
                <a:spcPts val="3800"/>
              </a:spcBef>
              <a:spcAft>
                <a:spcPct val="0"/>
              </a:spcAft>
              <a:buSzPct val="171000"/>
              <a:buFont typeface="Comic Sans MS" charset="0"/>
              <a:buChar char="•"/>
              <a:defRPr sz="4000">
                <a:solidFill>
                  <a:schemeClr val="tx1"/>
                </a:solidFill>
                <a:latin typeface="+mn-lt"/>
                <a:ea typeface="+mn-ea"/>
                <a:cs typeface="+mn-cs"/>
                <a:sym typeface="Comic Sans MS" charset="0"/>
              </a:defRPr>
            </a:lvl1pPr>
            <a:lvl2pPr marL="1204913" indent="-493713" algn="l" rtl="0" fontAlgn="base">
              <a:spcBef>
                <a:spcPts val="3800"/>
              </a:spcBef>
              <a:spcAft>
                <a:spcPct val="0"/>
              </a:spcAft>
              <a:buSzPct val="50000"/>
              <a:buFont typeface="Wingdings" charset="2"/>
              <a:buChar char="u"/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  <a:sym typeface="Comic Sans MS" charset="0"/>
              </a:defRPr>
            </a:lvl2pPr>
            <a:lvl3pPr marL="1649413" indent="-493713" algn="l" rtl="0" fontAlgn="base">
              <a:spcBef>
                <a:spcPts val="3800"/>
              </a:spcBef>
              <a:spcAft>
                <a:spcPct val="0"/>
              </a:spcAft>
              <a:buSzPct val="125000"/>
              <a:buFont typeface="Comic Sans M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Comic Sans MS" charset="0"/>
              </a:defRPr>
            </a:lvl3pPr>
            <a:lvl4pPr marL="2093913" indent="-493713" algn="l" rtl="0" fontAlgn="base">
              <a:spcBef>
                <a:spcPts val="3800"/>
              </a:spcBef>
              <a:spcAft>
                <a:spcPct val="0"/>
              </a:spcAft>
              <a:buSzPct val="45000"/>
              <a:buFont typeface="Wingdings" charset="2"/>
              <a:buChar char="u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  <a:sym typeface="Comic Sans MS" charset="0"/>
              </a:defRPr>
            </a:lvl4pPr>
            <a:lvl5pPr marL="2538413" indent="-493713" algn="l" rtl="0" fontAlgn="base">
              <a:spcBef>
                <a:spcPts val="3800"/>
              </a:spcBef>
              <a:spcAft>
                <a:spcPct val="0"/>
              </a:spcAft>
              <a:buSzPct val="100000"/>
              <a:buFont typeface="Comic Sans MS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omic Sans MS" charset="0"/>
              </a:defRPr>
            </a:lvl5pPr>
            <a:lvl6pPr marL="2995613" indent="-493713" algn="l" rtl="0" fontAlgn="base">
              <a:spcBef>
                <a:spcPts val="3800"/>
              </a:spcBef>
              <a:spcAft>
                <a:spcPct val="0"/>
              </a:spcAft>
              <a:buSzPct val="100000"/>
              <a:buFont typeface="Comic Sans M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Comic Sans MS" charset="0"/>
              </a:defRPr>
            </a:lvl6pPr>
            <a:lvl7pPr marL="3452813" indent="-493713" algn="l" rtl="0" fontAlgn="base">
              <a:spcBef>
                <a:spcPts val="3800"/>
              </a:spcBef>
              <a:spcAft>
                <a:spcPct val="0"/>
              </a:spcAft>
              <a:buSzPct val="100000"/>
              <a:buFont typeface="Comic Sans M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Comic Sans MS" charset="0"/>
              </a:defRPr>
            </a:lvl7pPr>
            <a:lvl8pPr marL="3910013" indent="-493713" algn="l" rtl="0" fontAlgn="base">
              <a:spcBef>
                <a:spcPts val="3800"/>
              </a:spcBef>
              <a:spcAft>
                <a:spcPct val="0"/>
              </a:spcAft>
              <a:buSzPct val="100000"/>
              <a:buFont typeface="Comic Sans M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Comic Sans MS" charset="0"/>
              </a:defRPr>
            </a:lvl8pPr>
            <a:lvl9pPr marL="4367213" indent="-493713" algn="l" rtl="0" fontAlgn="base">
              <a:spcBef>
                <a:spcPts val="3800"/>
              </a:spcBef>
              <a:spcAft>
                <a:spcPct val="0"/>
              </a:spcAft>
              <a:buSzPct val="100000"/>
              <a:buFont typeface="Comic Sans M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Comic Sans MS" charset="0"/>
              </a:defRPr>
            </a:lvl9pPr>
          </a:lstStyle>
          <a:p>
            <a:pPr marL="187517" indent="0">
              <a:buNone/>
            </a:pPr>
            <a:r>
              <a:rPr lang="en-US" sz="2000" dirty="0" smtClean="0"/>
              <a:t>Plot the combinations that cost 90 cents.</a:t>
            </a:r>
            <a:endParaRPr lang="en-US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806602"/>
              </p:ext>
            </p:extLst>
          </p:nvPr>
        </p:nvGraphicFramePr>
        <p:xfrm>
          <a:off x="714375" y="2380656"/>
          <a:ext cx="1768078" cy="4048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4039"/>
                <a:gridCol w="884039"/>
              </a:tblGrid>
              <a:tr h="1294610"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x = number of apples</a:t>
                      </a:r>
                    </a:p>
                  </a:txBody>
                  <a:tcPr marL="8930" marR="8930" marT="8930" marB="0" anchor="b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b="0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y = number of oranges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018"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0" i="0" u="none" strike="noStrike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930" marR="8930" marT="8930" marB="0" anchor="b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0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018"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0" i="0" u="none" strike="noStrike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930" marR="8930" marT="8930" marB="0" anchor="b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0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018"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0" i="0" u="none" strike="noStrike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930" marR="8930" marT="8930" marB="0" anchor="b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0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018"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0" i="0" u="none" strike="noStrike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930" marR="8930" marT="8930" marB="0" anchor="b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0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018"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0" i="0" u="none" strike="noStrike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930" marR="8930" marT="8930" marB="0" anchor="b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0" i="0" u="none" strike="noStrike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9018"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0" i="0" u="none" strike="noStrike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930" marR="8930" marT="8930" marB="0" anchor="b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0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8930" marR="8930" marT="893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pic>
        <p:nvPicPr>
          <p:cNvPr id="7" name="Picture 6" descr="Apples+OrangesGraph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189" y="2143125"/>
            <a:ext cx="6521795" cy="4205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50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797" y="267891"/>
            <a:ext cx="8251031" cy="1017984"/>
          </a:xfrm>
        </p:spPr>
        <p:txBody>
          <a:bodyPr lIns="64291" tIns="32146" rIns="64291" bIns="32146">
            <a:normAutofit/>
          </a:bodyPr>
          <a:lstStyle/>
          <a:p>
            <a:r>
              <a:rPr lang="en-US" sz="2800" dirty="0"/>
              <a:t>Write an equation for the numbers of apples and oranges that cost 90 cents.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4291" tIns="32146" rIns="64291" bIns="32146"/>
          <a:lstStyle/>
          <a:p>
            <a:fld id="{FFA2C7D9-6029-C145-A75F-AD4D2087311B}" type="slidenum">
              <a:rPr lang="en-US" smtClean="0"/>
              <a:pPr/>
              <a:t>33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0306572"/>
              </p:ext>
            </p:extLst>
          </p:nvPr>
        </p:nvGraphicFramePr>
        <p:xfrm>
          <a:off x="767953" y="2303860"/>
          <a:ext cx="7822406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46984"/>
                <a:gridCol w="3375422"/>
              </a:tblGrid>
              <a:tr h="6900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Word sentence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20" marR="4822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Number sentence (equation)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20" marR="4822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50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2 apples and 4 oranges cost 90 cents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20" marR="4822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Calibri"/>
                          <a:cs typeface="Times New Roman"/>
                        </a:rPr>
                        <a:t>2 ∙ 9 + 4 ∙ 18 = 90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20" marR="4822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50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Calibri"/>
                          <a:cs typeface="Times New Roman"/>
                        </a:rPr>
                        <a:t>6 apples and 2 oranges cost 90 cents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20" marR="4822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20" marR="4822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50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  <a:latin typeface="Arial"/>
                          <a:ea typeface="Calibri"/>
                          <a:cs typeface="Times New Roman"/>
                        </a:rPr>
                        <a:t>10 apples and 0 oranges cost 90 cents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20" marR="4822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20" marR="4822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900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___ </a:t>
                      </a:r>
                      <a:r>
                        <a:rPr lang="en-US" sz="20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apples and </a:t>
                      </a:r>
                      <a:r>
                        <a:rPr lang="en-US" sz="200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____ </a:t>
                      </a:r>
                      <a:r>
                        <a:rPr lang="en-US" sz="20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oranges cost </a:t>
                      </a:r>
                      <a:r>
                        <a:rPr lang="en-US" sz="200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____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20" marR="4822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20" marR="4822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50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___ </a:t>
                      </a:r>
                      <a:r>
                        <a:rPr lang="en-US" sz="20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apples and </a:t>
                      </a:r>
                      <a:r>
                        <a:rPr lang="en-US" sz="200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___ </a:t>
                      </a:r>
                      <a:r>
                        <a:rPr lang="en-US" sz="20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oranges </a:t>
                      </a:r>
                      <a:r>
                        <a:rPr lang="en-US" sz="200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cost</a:t>
                      </a:r>
                      <a:r>
                        <a:rPr lang="en-US" sz="2000" baseline="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___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20" marR="4822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20" marR="4822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50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___ apples </a:t>
                      </a:r>
                      <a:r>
                        <a:rPr lang="en-US" sz="20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and </a:t>
                      </a:r>
                      <a:r>
                        <a:rPr lang="en-US" sz="200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___ oranges </a:t>
                      </a:r>
                      <a:r>
                        <a:rPr lang="en-US" sz="20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cost </a:t>
                      </a:r>
                      <a:r>
                        <a:rPr lang="en-US" sz="2000" dirty="0" smtClean="0">
                          <a:effectLst/>
                          <a:latin typeface="Arial"/>
                          <a:ea typeface="Calibri"/>
                          <a:cs typeface="Times New Roman"/>
                        </a:rPr>
                        <a:t>___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20" marR="4822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220" marR="4822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795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797" y="267891"/>
            <a:ext cx="8251031" cy="589359"/>
          </a:xfrm>
        </p:spPr>
        <p:txBody>
          <a:bodyPr lIns="64291" tIns="32146" rIns="64291" bIns="32146">
            <a:normAutofit/>
          </a:bodyPr>
          <a:lstStyle/>
          <a:p>
            <a:r>
              <a:rPr lang="en-US" sz="3200" dirty="0"/>
              <a:t>Write an equation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797" y="1869229"/>
            <a:ext cx="8251031" cy="4720881"/>
          </a:xfrm>
        </p:spPr>
        <p:txBody>
          <a:bodyPr lIns="64291" tIns="32146" rIns="64291" bIns="32146"/>
          <a:lstStyle/>
          <a:p>
            <a:r>
              <a:rPr lang="en-US" dirty="0"/>
              <a:t>How can you use this information to write an equation in standard form?  Ax + By = C</a:t>
            </a:r>
          </a:p>
          <a:p>
            <a:r>
              <a:rPr lang="en-US" dirty="0"/>
              <a:t>What is constant (the same) in each equation? </a:t>
            </a:r>
          </a:p>
          <a:p>
            <a:r>
              <a:rPr lang="en-US" dirty="0"/>
              <a:t>What varies (or changes) in each equation?</a:t>
            </a:r>
          </a:p>
          <a:p>
            <a:r>
              <a:rPr lang="en-US" dirty="0"/>
              <a:t>Identify the axis for each fruit.  </a:t>
            </a:r>
          </a:p>
          <a:p>
            <a:r>
              <a:rPr lang="en-US" dirty="0"/>
              <a:t>Write an equation in standard form for the total cost of x apples and y oranges.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4291" tIns="32146" rIns="64291" bIns="32146"/>
          <a:lstStyle/>
          <a:p>
            <a:fld id="{FFA2C7D9-6029-C145-A75F-AD4D2087311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66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64291" tIns="32146" rIns="64291" bIns="32146"/>
          <a:lstStyle/>
          <a:p>
            <a:r>
              <a:rPr lang="en-US" dirty="0" smtClean="0"/>
              <a:t>A mixture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64291" tIns="32146" rIns="64291" bIns="32146"/>
          <a:lstStyle/>
          <a:p>
            <a:pPr>
              <a:buNone/>
            </a:pPr>
            <a:r>
              <a:rPr lang="en-US" dirty="0" smtClean="0"/>
              <a:t>You want to make 3 pounds of trail mix from nuts and raisins.</a:t>
            </a:r>
          </a:p>
          <a:p>
            <a:pPr>
              <a:buNone/>
            </a:pPr>
            <a:r>
              <a:rPr lang="en-US" dirty="0" smtClean="0"/>
              <a:t>You have $10 to spend.</a:t>
            </a:r>
          </a:p>
          <a:p>
            <a:pPr>
              <a:buNone/>
            </a:pPr>
            <a:r>
              <a:rPr lang="en-US" dirty="0" smtClean="0"/>
              <a:t>Nuts cost $4 per pound.</a:t>
            </a:r>
          </a:p>
          <a:p>
            <a:pPr>
              <a:buNone/>
            </a:pPr>
            <a:r>
              <a:rPr lang="en-US" dirty="0" smtClean="0"/>
              <a:t>Raisins cost $2.50 per pound.</a:t>
            </a:r>
          </a:p>
          <a:p>
            <a:pPr>
              <a:buNone/>
            </a:pPr>
            <a:r>
              <a:rPr lang="en-US" dirty="0" smtClean="0"/>
              <a:t>How much of each should you buy?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4291" tIns="32146" rIns="64291" bIns="32146"/>
          <a:lstStyle/>
          <a:p>
            <a:fld id="{2A0E91D9-84D5-564D-BCA9-5B9779B4A020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59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Grid tables and 3D 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What does a grid table look like when graphed?</a:t>
            </a:r>
          </a:p>
          <a:p>
            <a:r>
              <a:rPr lang="en-US" dirty="0"/>
              <a:t>Headings in the table are the x and y values.</a:t>
            </a:r>
          </a:p>
          <a:p>
            <a:r>
              <a:rPr lang="en-US" dirty="0"/>
              <a:t>Entries in the table are z values (vertical) for each pair (</a:t>
            </a:r>
            <a:r>
              <a:rPr lang="en-US" dirty="0" err="1"/>
              <a:t>x,y</a:t>
            </a:r>
            <a:r>
              <a:rPr lang="en-US" dirty="0"/>
              <a:t>)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8973056"/>
              </p:ext>
            </p:extLst>
          </p:nvPr>
        </p:nvGraphicFramePr>
        <p:xfrm>
          <a:off x="1383270" y="3230962"/>
          <a:ext cx="2705100" cy="3848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5956714"/>
              </p:ext>
            </p:extLst>
          </p:nvPr>
        </p:nvGraphicFramePr>
        <p:xfrm>
          <a:off x="4946214" y="3230962"/>
          <a:ext cx="2705100" cy="3848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040824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Multiplication table graph with Legos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925399"/>
          </a:xfrm>
        </p:spPr>
        <p:txBody>
          <a:bodyPr/>
          <a:lstStyle/>
          <a:p>
            <a:r>
              <a:rPr lang="en-US" dirty="0" smtClean="0"/>
              <a:t>You can build the multiplication table with Legos.</a:t>
            </a:r>
            <a:endParaRPr lang="en-US" dirty="0"/>
          </a:p>
        </p:txBody>
      </p:sp>
      <p:pic>
        <p:nvPicPr>
          <p:cNvPr id="5" name="Picture 4" descr="LegoMul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31" y="2525599"/>
            <a:ext cx="3431538" cy="3552961"/>
          </a:xfrm>
          <a:prstGeom prst="rect">
            <a:avLst/>
          </a:prstGeom>
        </p:spPr>
      </p:pic>
      <p:pic>
        <p:nvPicPr>
          <p:cNvPr id="7" name="Picture 6" descr="Lego_mult_persp.pict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25599"/>
            <a:ext cx="4345037" cy="3591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7327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992041"/>
          </a:xfrm>
        </p:spPr>
        <p:txBody>
          <a:bodyPr/>
          <a:lstStyle/>
          <a:p>
            <a:r>
              <a:rPr lang="en-US" dirty="0" smtClean="0"/>
              <a:t>Repeating the same process/function over and over, often using previous output as next input.</a:t>
            </a:r>
          </a:p>
          <a:p>
            <a:r>
              <a:rPr lang="en-US" dirty="0" smtClean="0"/>
              <a:t>Hidden in our current curriculum:</a:t>
            </a:r>
          </a:p>
          <a:p>
            <a:pPr lvl="1"/>
            <a:r>
              <a:rPr lang="en-US" dirty="0" smtClean="0"/>
              <a:t>Multiplying by a positive whole number can be computed by repeatedly adding that number</a:t>
            </a:r>
          </a:p>
          <a:p>
            <a:pPr lvl="1"/>
            <a:r>
              <a:rPr lang="en-US" dirty="0" smtClean="0"/>
              <a:t>Raising a base to </a:t>
            </a:r>
            <a:r>
              <a:rPr lang="en-US" dirty="0"/>
              <a:t>a positive whole </a:t>
            </a:r>
            <a:r>
              <a:rPr lang="en-US" dirty="0" smtClean="0"/>
              <a:t>number exponent </a:t>
            </a:r>
            <a:r>
              <a:rPr lang="en-US" dirty="0"/>
              <a:t>can be computed by repeatedly </a:t>
            </a:r>
            <a:r>
              <a:rPr lang="en-US" dirty="0" smtClean="0"/>
              <a:t>multiplying by that number</a:t>
            </a:r>
          </a:p>
          <a:p>
            <a:pPr lvl="1"/>
            <a:r>
              <a:rPr lang="en-US" dirty="0" smtClean="0"/>
              <a:t>Square root algorithms</a:t>
            </a:r>
          </a:p>
          <a:p>
            <a:pPr lvl="1"/>
            <a:r>
              <a:rPr lang="en-US" dirty="0" smtClean="0"/>
              <a:t>Compound interest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6117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64291" tIns="32146" rIns="64291" bIns="32146">
            <a:normAutofit/>
          </a:bodyPr>
          <a:lstStyle/>
          <a:p>
            <a:r>
              <a:rPr lang="en-US" dirty="0" smtClean="0"/>
              <a:t>A very interesting textbook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2969" y="1946672"/>
            <a:ext cx="5179219" cy="4545211"/>
          </a:xfrm>
        </p:spPr>
        <p:txBody>
          <a:bodyPr lIns="64291" tIns="32146" rIns="64291" bIns="32146">
            <a:normAutofit lnSpcReduction="10000"/>
          </a:bodyPr>
          <a:lstStyle/>
          <a:p>
            <a:pPr>
              <a:buNone/>
            </a:pPr>
            <a:r>
              <a:rPr lang="en-US" i="1" dirty="0" smtClean="0"/>
              <a:t>Iterative Algebra and Dynamic Modeling : A Curriculum for the Third </a:t>
            </a:r>
            <a:r>
              <a:rPr lang="en-US" i="1" dirty="0" err="1" smtClean="0"/>
              <a:t>Milennium</a:t>
            </a:r>
            <a:endParaRPr lang="en-US" i="1" dirty="0" smtClean="0"/>
          </a:p>
          <a:p>
            <a:pPr>
              <a:buNone/>
            </a:pPr>
            <a:r>
              <a:rPr lang="en-US" dirty="0" smtClean="0"/>
              <a:t>Kurt </a:t>
            </a:r>
            <a:r>
              <a:rPr lang="en-US" dirty="0" err="1" smtClean="0"/>
              <a:t>Kreith</a:t>
            </a:r>
            <a:r>
              <a:rPr lang="en-US" dirty="0" smtClean="0"/>
              <a:t> and G. Donald </a:t>
            </a:r>
            <a:r>
              <a:rPr lang="en-US" dirty="0" err="1" smtClean="0"/>
              <a:t>Chakerian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Algebra II prerequisite</a:t>
            </a:r>
          </a:p>
          <a:p>
            <a:pPr>
              <a:buNone/>
            </a:pPr>
            <a:r>
              <a:rPr lang="en-US" dirty="0" smtClean="0"/>
              <a:t>Uses spreadsheets and systems modeling software to solve mathematical and other problems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4291" tIns="32146" rIns="64291" bIns="32146"/>
          <a:lstStyle/>
          <a:p>
            <a:fld id="{1CCD635E-5EF9-4F4B-9E09-06BEC082D01F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5" name="Picture 4" descr="Kreith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0078" y="2357438"/>
            <a:ext cx="2143125" cy="348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7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mathematical structure?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34966"/>
          </a:xfrm>
        </p:spPr>
        <p:txBody>
          <a:bodyPr>
            <a:normAutofit/>
          </a:bodyPr>
          <a:lstStyle/>
          <a:p>
            <a:r>
              <a:rPr lang="en-US" dirty="0" smtClean="0"/>
              <a:t>A template that fits a number of related mathematical situations. 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An expression</a:t>
            </a:r>
          </a:p>
          <a:p>
            <a:pPr lvl="1"/>
            <a:r>
              <a:rPr lang="en-US" dirty="0" smtClean="0"/>
              <a:t>An equation</a:t>
            </a:r>
          </a:p>
          <a:p>
            <a:pPr lvl="1"/>
            <a:r>
              <a:rPr lang="en-US" dirty="0" smtClean="0"/>
              <a:t>A function</a:t>
            </a:r>
          </a:p>
          <a:p>
            <a:pPr lvl="1"/>
            <a:r>
              <a:rPr lang="en-US" dirty="0" smtClean="0"/>
              <a:t>A linear function</a:t>
            </a:r>
          </a:p>
          <a:p>
            <a:pPr lvl="1"/>
            <a:r>
              <a:rPr lang="en-US" dirty="0" smtClean="0"/>
              <a:t>A proof</a:t>
            </a:r>
          </a:p>
          <a:p>
            <a:pPr lvl="1"/>
            <a:r>
              <a:rPr lang="en-US" dirty="0" smtClean="0"/>
              <a:t>A property of the real numbers</a:t>
            </a:r>
          </a:p>
        </p:txBody>
      </p:sp>
    </p:spTree>
    <p:extLst>
      <p:ext uri="{BB962C8B-B14F-4D97-AF65-F5344CB8AC3E}">
        <p14:creationId xmlns:p14="http://schemas.microsoft.com/office/powerpoint/2010/main" val="35701349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64291" tIns="32146" rIns="64291" bIns="32146"/>
          <a:lstStyle/>
          <a:p>
            <a:fld id="{078FA8A3-8834-4C49-9C71-D80D2BE19282}" type="slidenum">
              <a:rPr lang="en-US"/>
              <a:pPr/>
              <a:t>40</a:t>
            </a:fld>
            <a:endParaRPr lang="en-US"/>
          </a:p>
        </p:txBody>
      </p:sp>
      <p:sp>
        <p:nvSpPr>
          <p:cNvPr id="60417" name="Rectangle 1"/>
          <p:cNvSpPr>
            <a:spLocks/>
          </p:cNvSpPr>
          <p:nvPr/>
        </p:nvSpPr>
        <p:spPr bwMode="auto">
          <a:xfrm>
            <a:off x="3782839" y="6664211"/>
            <a:ext cx="1545101" cy="20005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300">
                <a:ea typeface="Gill Sans" charset="0"/>
                <a:cs typeface="Gill Sans" charset="0"/>
              </a:rPr>
              <a:t>Measuring the World 4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892969" y="330398"/>
            <a:ext cx="7733109" cy="687586"/>
          </a:xfrm>
          <a:ln/>
        </p:spPr>
        <p:txBody>
          <a:bodyPr lIns="64291" tIns="32146" rIns="64291" bIns="32146">
            <a:normAutofit fontScale="90000"/>
          </a:bodyPr>
          <a:lstStyle/>
          <a:p>
            <a:r>
              <a:rPr lang="en-US" sz="3800" dirty="0"/>
              <a:t>Modeling with </a:t>
            </a:r>
            <a:r>
              <a:rPr lang="en-US" sz="3800" dirty="0" smtClean="0"/>
              <a:t>Stella software </a:t>
            </a:r>
            <a:r>
              <a:rPr lang="en-US" sz="3800" dirty="0"/>
              <a:t>(screen shot)</a:t>
            </a:r>
          </a:p>
        </p:txBody>
      </p:sp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4421" y="1232297"/>
            <a:ext cx="6926579" cy="541139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5128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ancient square root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Babylonian, about 2000 BC</a:t>
            </a:r>
          </a:p>
          <a:p>
            <a:r>
              <a:rPr lang="en-US" dirty="0" smtClean="0"/>
              <a:t>To approximate the square root of, say, 14:</a:t>
            </a:r>
          </a:p>
          <a:p>
            <a:pPr lvl="1"/>
            <a:r>
              <a:rPr lang="en-US" dirty="0" smtClean="0"/>
              <a:t>Make a guess. Doesn’t have to be a great guess.</a:t>
            </a:r>
          </a:p>
          <a:p>
            <a:pPr lvl="1"/>
            <a:r>
              <a:rPr lang="en-US" dirty="0" smtClean="0"/>
              <a:t>Is it correct? Check by dividing 14 by the guess. If it’s right, quotient will equal the divisor.</a:t>
            </a:r>
          </a:p>
          <a:p>
            <a:pPr lvl="1"/>
            <a:r>
              <a:rPr lang="en-US" dirty="0" smtClean="0"/>
              <a:t>If not, average the divisor and the quotient.</a:t>
            </a:r>
          </a:p>
          <a:p>
            <a:pPr lvl="1"/>
            <a:r>
              <a:rPr lang="en-US" dirty="0" smtClean="0"/>
              <a:t>Repeat the process with this as the new guess.</a:t>
            </a:r>
          </a:p>
          <a:p>
            <a:r>
              <a:rPr lang="en-US" dirty="0" smtClean="0"/>
              <a:t>Implement this in a spreadsheet.</a:t>
            </a:r>
          </a:p>
          <a:p>
            <a:r>
              <a:rPr lang="en-US" dirty="0" smtClean="0"/>
              <a:t>How many steps did it take to get 10 decimal places?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5596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Interest (CA Framework now includes financial literacy)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Imagine you borrowed $100.</a:t>
            </a:r>
          </a:p>
          <a:p>
            <a:r>
              <a:rPr lang="en-US" dirty="0" smtClean="0"/>
              <a:t>Lender charges “rent” (interest) for using the money.</a:t>
            </a:r>
          </a:p>
          <a:p>
            <a:r>
              <a:rPr lang="en-US" dirty="0" smtClean="0"/>
              <a:t>The amount of interest depends on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ow much you borrowed and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ow long you kept the money.</a:t>
            </a:r>
          </a:p>
          <a:p>
            <a:r>
              <a:rPr lang="en-US" dirty="0" smtClean="0"/>
              <a:t>Interest rate is a double ratio: 12% annual interest rate means per cent per year: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or every dollar you borrowed and for every year you kept it, you pay 12/100 of a dollar.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22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Suppose you borrowed $100 at 12% annual interest. At the end of the year you owe $112.</a:t>
            </a:r>
          </a:p>
          <a:p>
            <a:r>
              <a:rPr lang="en-US" dirty="0" smtClean="0"/>
              <a:t>If you don’t pay the money back, now you will owe interest on $112 at the end of the year.</a:t>
            </a:r>
          </a:p>
          <a:p>
            <a:r>
              <a:rPr lang="en-US" dirty="0" smtClean="0"/>
              <a:t>At the end of the next year you will owe $112 plus the interest on $112</a:t>
            </a:r>
          </a:p>
          <a:p>
            <a:r>
              <a:rPr lang="en-US" dirty="0" smtClean="0"/>
              <a:t>…and so 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83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a table in a spreadsheet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727275"/>
          </a:xfrm>
        </p:spPr>
        <p:txBody>
          <a:bodyPr/>
          <a:lstStyle/>
          <a:p>
            <a:r>
              <a:rPr lang="en-US" dirty="0" smtClean="0"/>
              <a:t>Type as little as possible; have the spreadsheet do the work</a:t>
            </a:r>
          </a:p>
          <a:p>
            <a:r>
              <a:rPr lang="en-US" dirty="0" smtClean="0"/>
              <a:t>Use as many columns as you like, to keep your ideas clear. Unlike algebra, you don’t want a single expression or equation.</a:t>
            </a:r>
            <a:endParaRPr lang="en-US" dirty="0"/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179109"/>
              </p:ext>
            </p:extLst>
          </p:nvPr>
        </p:nvGraphicFramePr>
        <p:xfrm>
          <a:off x="612775" y="4327475"/>
          <a:ext cx="8153400" cy="1305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721"/>
                <a:gridCol w="1812463"/>
                <a:gridCol w="5252216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Month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Balance ($)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Interest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</a:t>
                      </a:r>
                      <a:r>
                        <a:rPr lang="en-US" sz="2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have spreadsheet</a:t>
                      </a:r>
                      <a:r>
                        <a:rPr lang="en-US" sz="2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compute the interest]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90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a table in a spreadsheet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727275"/>
          </a:xfrm>
        </p:spPr>
        <p:txBody>
          <a:bodyPr/>
          <a:lstStyle/>
          <a:p>
            <a:r>
              <a:rPr lang="en-US" dirty="0" smtClean="0"/>
              <a:t>To tell the spreadsheet to calculate something, start with an = sign.</a:t>
            </a:r>
          </a:p>
          <a:p>
            <a:r>
              <a:rPr lang="en-US" dirty="0" smtClean="0"/>
              <a:t>Instead of typing the number, type the address of the number.</a:t>
            </a:r>
            <a:endParaRPr lang="en-US" dirty="0"/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7317472"/>
              </p:ext>
            </p:extLst>
          </p:nvPr>
        </p:nvGraphicFramePr>
        <p:xfrm>
          <a:off x="612648" y="3668345"/>
          <a:ext cx="8153400" cy="13182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940"/>
                <a:gridCol w="1257628"/>
                <a:gridCol w="1913327"/>
                <a:gridCol w="4633505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Month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Balance ($)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Interest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=B2*0.12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0810636"/>
              </p:ext>
            </p:extLst>
          </p:nvPr>
        </p:nvGraphicFramePr>
        <p:xfrm>
          <a:off x="612648" y="5313794"/>
          <a:ext cx="8153400" cy="13182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940"/>
                <a:gridCol w="1257628"/>
                <a:gridCol w="1913327"/>
                <a:gridCol w="4633505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Month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Balance ($)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Interest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431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a table in a spreadsheet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1"/>
            <a:ext cx="8153400" cy="749886"/>
          </a:xfrm>
        </p:spPr>
        <p:txBody>
          <a:bodyPr/>
          <a:lstStyle/>
          <a:p>
            <a:r>
              <a:rPr lang="en-US" dirty="0" smtClean="0"/>
              <a:t>Type formulas for A3 and B3</a:t>
            </a:r>
            <a:endParaRPr lang="en-US" dirty="0"/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1589549"/>
              </p:ext>
            </p:extLst>
          </p:nvPr>
        </p:nvGraphicFramePr>
        <p:xfrm>
          <a:off x="612648" y="2350086"/>
          <a:ext cx="8153400" cy="1757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940"/>
                <a:gridCol w="1257628"/>
                <a:gridCol w="1913327"/>
                <a:gridCol w="4633505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Month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Balance ($)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Interest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12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=A2+1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=B2+C2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Content Placeholder 7"/>
          <p:cNvSpPr txBox="1">
            <a:spLocks/>
          </p:cNvSpPr>
          <p:nvPr/>
        </p:nvSpPr>
        <p:spPr>
          <a:xfrm>
            <a:off x="765048" y="4280044"/>
            <a:ext cx="8153400" cy="74988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Copy the formula in C2 and paste into C3.</a:t>
            </a:r>
            <a:endParaRPr lang="en-US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1996346"/>
              </p:ext>
            </p:extLst>
          </p:nvPr>
        </p:nvGraphicFramePr>
        <p:xfrm>
          <a:off x="612648" y="4869652"/>
          <a:ext cx="8153400" cy="1757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940"/>
                <a:gridCol w="1257628"/>
                <a:gridCol w="1913327"/>
                <a:gridCol w="4633505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Month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Balance ($)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Interest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12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=B3*0.12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248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a table in a spreadsheet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1"/>
            <a:ext cx="8153400" cy="74988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When you copy a formula down one row, the address changes down 1 row. Similar for columns.</a:t>
            </a:r>
            <a:endParaRPr lang="en-US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5012288"/>
              </p:ext>
            </p:extLst>
          </p:nvPr>
        </p:nvGraphicFramePr>
        <p:xfrm>
          <a:off x="526340" y="2522365"/>
          <a:ext cx="8153400" cy="1757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940"/>
                <a:gridCol w="1257628"/>
                <a:gridCol w="1913327"/>
                <a:gridCol w="4633505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Month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Balance ($)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Interest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=B2*0.12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=B3*0.12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651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a table in a spreadsheet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06150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Fill all the formulas down:</a:t>
            </a:r>
          </a:p>
          <a:p>
            <a:pPr lvl="1"/>
            <a:r>
              <a:rPr lang="en-US" dirty="0" smtClean="0"/>
              <a:t>Highlight cells A3, B3, C3</a:t>
            </a:r>
          </a:p>
          <a:p>
            <a:pPr lvl="1"/>
            <a:r>
              <a:rPr lang="en-US" dirty="0" smtClean="0"/>
              <a:t>Hover over the lower right corner</a:t>
            </a:r>
          </a:p>
          <a:p>
            <a:pPr lvl="1"/>
            <a:r>
              <a:rPr lang="en-US" dirty="0" smtClean="0"/>
              <a:t>Drag down as far as you want</a:t>
            </a:r>
          </a:p>
          <a:p>
            <a:pPr lvl="1"/>
            <a:r>
              <a:rPr lang="en-US" dirty="0" smtClean="0"/>
              <a:t>All rows will be copied with addresses adjusted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9789090"/>
              </p:ext>
            </p:extLst>
          </p:nvPr>
        </p:nvGraphicFramePr>
        <p:xfrm>
          <a:off x="612648" y="3903211"/>
          <a:ext cx="8153400" cy="2636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940"/>
                <a:gridCol w="1257628"/>
                <a:gridCol w="1913327"/>
                <a:gridCol w="4633505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Month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Balance ($)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Interest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=B2*0.12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=A2+1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=B2+C2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=B3*0.12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=A2+1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=B3+C3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=B3*0.12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=A2+1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=B4+C4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=B3*0.12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91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Interpreting the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you don’t pay the money back for 10 years, how much will you owe?</a:t>
            </a:r>
          </a:p>
          <a:p>
            <a:r>
              <a:rPr lang="en-US" dirty="0" smtClean="0"/>
              <a:t>How many years will it take to owe $200? 300?</a:t>
            </a:r>
          </a:p>
          <a:p>
            <a:r>
              <a:rPr lang="en-US" dirty="0" smtClean="0"/>
              <a:t>Think of some other questions you could answer with this spreadsheet.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35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column table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 “grid” table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680906"/>
              </p:ext>
            </p:extLst>
          </p:nvPr>
        </p:nvGraphicFramePr>
        <p:xfrm>
          <a:off x="5719609" y="1882143"/>
          <a:ext cx="2771504" cy="181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5752"/>
                <a:gridCol w="13857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Pounds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of cheese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cost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$4.79 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$9.58 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$7.66 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2992044"/>
              </p:ext>
            </p:extLst>
          </p:nvPr>
        </p:nvGraphicFramePr>
        <p:xfrm>
          <a:off x="5622685" y="4612640"/>
          <a:ext cx="2868428" cy="1483360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827708"/>
                <a:gridCol w="499477"/>
                <a:gridCol w="827705"/>
                <a:gridCol w="713538"/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Second letter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EFE1A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EFE1A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EFE1A2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First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letter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A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EFE1A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AA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AB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B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EFE1A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BA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BB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68390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 the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Actually, interest is often computed monthly, or even daily.</a:t>
            </a:r>
          </a:p>
          <a:p>
            <a:r>
              <a:rPr lang="en-US" dirty="0" smtClean="0"/>
              <a:t>The monthly interest rate is the annual rate divided by 12.</a:t>
            </a:r>
          </a:p>
          <a:p>
            <a:r>
              <a:rPr lang="en-US" dirty="0" smtClean="0"/>
              <a:t>Redo your spreadsheet (or make a copy and edit) to show monthly interest calculations.</a:t>
            </a:r>
          </a:p>
        </p:txBody>
      </p:sp>
    </p:spTree>
    <p:extLst>
      <p:ext uri="{BB962C8B-B14F-4D97-AF65-F5344CB8AC3E}">
        <p14:creationId xmlns:p14="http://schemas.microsoft.com/office/powerpoint/2010/main" val="382444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See handout or demonstration for how to make a graph (“chart”) showing the growth over time.</a:t>
            </a:r>
          </a:p>
          <a:p>
            <a:r>
              <a:rPr lang="en-US" dirty="0" smtClean="0"/>
              <a:t>Choose scatter plot.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36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situations to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94649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Folding paper. A stack of 500 sheets of paper is 2 inches thick. If you repeatedly fold 1 sheet in half, how many layers will there be at each step? How thick will it be?</a:t>
            </a:r>
          </a:p>
          <a:p>
            <a:r>
              <a:rPr lang="en-US" dirty="0" smtClean="0"/>
              <a:t>Vampires: A lesson done by the Functioning Coefficients group in Project DELTA (7</a:t>
            </a:r>
            <a:r>
              <a:rPr lang="en-US" baseline="30000" dirty="0" smtClean="0"/>
              <a:t>th</a:t>
            </a:r>
            <a:r>
              <a:rPr lang="en-US" dirty="0" smtClean="0"/>
              <a:t> grade.) Vampires must feed on human blood every day. When a vampire bites a human, the human becomes a vampire. If a vampire enters a town of 10,000 people, how long will it take for everyone to become a vampire? What about the whole state? The whole world? What does this say about whether vampires could exist?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76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Videos of exponential growth on the 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Search YouTube for </a:t>
            </a:r>
          </a:p>
          <a:p>
            <a:pPr lvl="1"/>
            <a:r>
              <a:rPr lang="en-US" dirty="0" smtClean="0"/>
              <a:t>Exponential growth</a:t>
            </a:r>
          </a:p>
          <a:p>
            <a:pPr lvl="1"/>
            <a:r>
              <a:rPr lang="en-US" dirty="0" smtClean="0"/>
              <a:t>Folding toilet paper</a:t>
            </a:r>
          </a:p>
          <a:p>
            <a:pPr lvl="1"/>
            <a:r>
              <a:rPr lang="en-US" dirty="0" smtClean="0"/>
              <a:t>Making croissants</a:t>
            </a:r>
          </a:p>
          <a:p>
            <a:pPr lvl="1"/>
            <a:r>
              <a:rPr lang="en-US" dirty="0" smtClean="0"/>
              <a:t>Chain reaction</a:t>
            </a:r>
          </a:p>
          <a:p>
            <a:r>
              <a:rPr lang="en-US" dirty="0"/>
              <a:t>A short YouTube playlist:</a:t>
            </a:r>
          </a:p>
          <a:p>
            <a:r>
              <a:rPr lang="en-US" dirty="0">
                <a:hlinkClick r:id="rId2"/>
              </a:rPr>
              <a:t>http://</a:t>
            </a:r>
            <a:r>
              <a:rPr lang="en-US" dirty="0" err="1">
                <a:hlinkClick r:id="rId2"/>
              </a:rPr>
              <a:t>www.youtube.com</a:t>
            </a:r>
            <a:r>
              <a:rPr lang="en-US" dirty="0">
                <a:hlinkClick r:id="rId2"/>
              </a:rPr>
              <a:t>/</a:t>
            </a:r>
            <a:r>
              <a:rPr lang="en-US" dirty="0" err="1">
                <a:hlinkClick r:id="rId2"/>
              </a:rPr>
              <a:t>playlist?list</a:t>
            </a:r>
            <a:r>
              <a:rPr lang="en-US" dirty="0">
                <a:hlinkClick r:id="rId2"/>
              </a:rPr>
              <a:t>=PL9EC9D65812CB646C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18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Let me know if you use any of these activities in your classroom.</a:t>
            </a:r>
          </a:p>
          <a:p>
            <a:r>
              <a:rPr lang="en-US" dirty="0" smtClean="0"/>
              <a:t>Susan Addington: </a:t>
            </a:r>
            <a:r>
              <a:rPr lang="en-US" dirty="0" smtClean="0">
                <a:hlinkClick r:id="rId2"/>
              </a:rPr>
              <a:t>saddingt@csusb.edu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83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graph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9724430"/>
              </p:ext>
            </p:extLst>
          </p:nvPr>
        </p:nvGraphicFramePr>
        <p:xfrm>
          <a:off x="3310820" y="2068993"/>
          <a:ext cx="5288214" cy="3895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862269"/>
              </p:ext>
            </p:extLst>
          </p:nvPr>
        </p:nvGraphicFramePr>
        <p:xfrm>
          <a:off x="756351" y="2429712"/>
          <a:ext cx="2345092" cy="2527300"/>
        </p:xfrm>
        <a:graphic>
          <a:graphicData uri="http://schemas.openxmlformats.org/drawingml/2006/table">
            <a:tbl>
              <a:tblPr/>
              <a:tblGrid>
                <a:gridCol w="1273050"/>
                <a:gridCol w="1072042"/>
              </a:tblGrid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Pounds of cheese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$0.00  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$4.79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$9.58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$7.66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$18.20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$34.49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4310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graph in 3 dimensions. These both show</a:t>
            </a:r>
            <a:br>
              <a:rPr lang="en-US" dirty="0" smtClean="0"/>
            </a:br>
            <a:r>
              <a:rPr lang="en-US" dirty="0" smtClean="0"/>
              <a:t>z = x + y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5507998"/>
              </p:ext>
            </p:extLst>
          </p:nvPr>
        </p:nvGraphicFramePr>
        <p:xfrm>
          <a:off x="1383270" y="2387926"/>
          <a:ext cx="27051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1293417"/>
              </p:ext>
            </p:extLst>
          </p:nvPr>
        </p:nvGraphicFramePr>
        <p:xfrm>
          <a:off x="4946214" y="2317750"/>
          <a:ext cx="2705100" cy="3848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32512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 My </a:t>
            </a:r>
            <a:r>
              <a:rPr lang="en-US" dirty="0"/>
              <a:t>R</a:t>
            </a:r>
            <a:r>
              <a:rPr lang="en-US" dirty="0" smtClean="0"/>
              <a:t>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Play several games of Guess My Rule using a spreadsheet </a:t>
            </a:r>
          </a:p>
          <a:p>
            <a:pPr marL="0" indent="0" algn="ctr">
              <a:buNone/>
            </a:pPr>
            <a:r>
              <a:rPr lang="en-US" dirty="0" smtClean="0"/>
              <a:t>[spreadsheet demo]</a:t>
            </a:r>
          </a:p>
          <a:p>
            <a:r>
              <a:rPr lang="en-US" dirty="0" smtClean="0"/>
              <a:t>How can students resolve questions about whether a rule gives the same outputs?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169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Spreadsheets for Guess My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Note that a rule can be typed by clicking in cells or by typing addresses of cells: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Could also do it in two steps: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Fill down instead of retyping.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041585"/>
              </p:ext>
            </p:extLst>
          </p:nvPr>
        </p:nvGraphicFramePr>
        <p:xfrm>
          <a:off x="2414139" y="2700973"/>
          <a:ext cx="4064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CF9EC"/>
                          </a:solidFill>
                        </a:rPr>
                        <a:t>A</a:t>
                      </a:r>
                      <a:endParaRPr lang="en-US" sz="1800" dirty="0">
                        <a:solidFill>
                          <a:srgbClr val="FCF9E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CF9EC"/>
                          </a:solidFill>
                        </a:rPr>
                        <a:t>B</a:t>
                      </a:r>
                      <a:endParaRPr lang="en-US" sz="1800" dirty="0">
                        <a:solidFill>
                          <a:srgbClr val="FCF9E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CF9EC"/>
                          </a:solidFill>
                        </a:rPr>
                        <a:t>C</a:t>
                      </a:r>
                      <a:endParaRPr lang="en-US" sz="1800" dirty="0">
                        <a:solidFill>
                          <a:srgbClr val="FCF9EC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  <a:t>3</a:t>
                      </a:r>
                      <a:endParaRPr lang="en-US" sz="18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9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=3*A3-6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1150933"/>
              </p:ext>
            </p:extLst>
          </p:nvPr>
        </p:nvGraphicFramePr>
        <p:xfrm>
          <a:off x="1524000" y="4299396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CF9EC"/>
                          </a:solidFill>
                        </a:rPr>
                        <a:t>A</a:t>
                      </a:r>
                      <a:endParaRPr lang="en-US" sz="1800" dirty="0">
                        <a:solidFill>
                          <a:srgbClr val="FCF9E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CF9EC"/>
                          </a:solidFill>
                        </a:rPr>
                        <a:t>B</a:t>
                      </a:r>
                      <a:endParaRPr lang="en-US" sz="1800" dirty="0">
                        <a:solidFill>
                          <a:srgbClr val="FCF9E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CF9EC"/>
                          </a:solidFill>
                        </a:rPr>
                        <a:t>C</a:t>
                      </a:r>
                      <a:endParaRPr lang="en-US" sz="1800" dirty="0">
                        <a:solidFill>
                          <a:srgbClr val="FCF9E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CF9EC"/>
                          </a:solidFill>
                        </a:rPr>
                        <a:t>D</a:t>
                      </a:r>
                      <a:endParaRPr lang="en-US" sz="1800" dirty="0">
                        <a:solidFill>
                          <a:srgbClr val="FCF9E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CF9EC"/>
                          </a:solidFill>
                        </a:rPr>
                        <a:t>E</a:t>
                      </a:r>
                      <a:endParaRPr lang="en-US" sz="1800" dirty="0">
                        <a:solidFill>
                          <a:srgbClr val="FCF9EC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  <a:t>3</a:t>
                      </a:r>
                      <a:endParaRPr lang="en-US" sz="1800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solidFill>
                            <a:srgbClr val="000000"/>
                          </a:solidFill>
                        </a:rPr>
                        <a:t>9</a:t>
                      </a:r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=3*A3-6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=3*A3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=D3-6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15739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ustom 2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084213"/>
      </a:hlink>
      <a:folHlink>
        <a:srgbClr val="D0B9F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8000</TotalTime>
  <Words>2733</Words>
  <Application>Microsoft Office PowerPoint</Application>
  <PresentationFormat>On-screen Show (4:3)</PresentationFormat>
  <Paragraphs>767</Paragraphs>
  <Slides>54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6" baseType="lpstr">
      <vt:lpstr>Median</vt:lpstr>
      <vt:lpstr>Equation</vt:lpstr>
      <vt:lpstr>Spreadsheets: Job Skills AND Algebra    MaTHink 2014  Susan Addington Cal State San Bernardino </vt:lpstr>
      <vt:lpstr>Materials</vt:lpstr>
      <vt:lpstr>Common Core Standards for Mathematical Practice</vt:lpstr>
      <vt:lpstr>What is a mathematical structure?</vt:lpstr>
      <vt:lpstr>More structures</vt:lpstr>
      <vt:lpstr>More structures</vt:lpstr>
      <vt:lpstr>More structures</vt:lpstr>
      <vt:lpstr>Guess My Rule</vt:lpstr>
      <vt:lpstr>Spreadsheets for Guess My Rule</vt:lpstr>
      <vt:lpstr>Where’s the math?</vt:lpstr>
      <vt:lpstr>Some possible answers</vt:lpstr>
      <vt:lpstr>Graphs</vt:lpstr>
      <vt:lpstr>PowerPoint Presentation</vt:lpstr>
      <vt:lpstr>Software for better graphs: GeoGebra</vt:lpstr>
      <vt:lpstr>Guess and Check Tables</vt:lpstr>
      <vt:lpstr>Guess and Check Tables</vt:lpstr>
      <vt:lpstr>Guess and Check Tables</vt:lpstr>
      <vt:lpstr>Guess and Check Tables</vt:lpstr>
      <vt:lpstr>Guess and Check Tables</vt:lpstr>
      <vt:lpstr>Try a guess and check table. </vt:lpstr>
      <vt:lpstr>PowerPoint Presentation</vt:lpstr>
      <vt:lpstr>Try a guess and check table. </vt:lpstr>
      <vt:lpstr>Variables, unknowns, symbols with rules</vt:lpstr>
      <vt:lpstr>Grid tables</vt:lpstr>
      <vt:lpstr>Grid tables</vt:lpstr>
      <vt:lpstr>Spreadsheet technique: Absolute cell references</vt:lpstr>
      <vt:lpstr>Spreadsheet technique: Absolute cell references</vt:lpstr>
      <vt:lpstr>Make an addition table</vt:lpstr>
      <vt:lpstr>Apples and oranges problem</vt:lpstr>
      <vt:lpstr> Cost of combinations of apples and oranges.  Apples cost 9 cents. Oranges cost 18 cents. Complete this table for the cost of apples and oranges.  Find patterns to save work. </vt:lpstr>
      <vt:lpstr>What combinations can you buy for 90 cents? What kind of pattern do you see?</vt:lpstr>
      <vt:lpstr>PowerPoint Presentation</vt:lpstr>
      <vt:lpstr>Write an equation for the numbers of apples and oranges that cost 90 cents.</vt:lpstr>
      <vt:lpstr>Write an equation</vt:lpstr>
      <vt:lpstr>A mixture problem</vt:lpstr>
      <vt:lpstr>Grid tables and 3D graphs</vt:lpstr>
      <vt:lpstr>Multiplication table graph with Legos</vt:lpstr>
      <vt:lpstr>Iteration</vt:lpstr>
      <vt:lpstr>A very interesting textbook</vt:lpstr>
      <vt:lpstr>Modeling with Stella software (screen shot)</vt:lpstr>
      <vt:lpstr>An ancient square root algorithm</vt:lpstr>
      <vt:lpstr>Interest (CA Framework now includes financial literacy)</vt:lpstr>
      <vt:lpstr>Compound interest</vt:lpstr>
      <vt:lpstr>Make a table in a spreadsheet</vt:lpstr>
      <vt:lpstr>Make a table in a spreadsheet</vt:lpstr>
      <vt:lpstr>Make a table in a spreadsheet</vt:lpstr>
      <vt:lpstr>Make a table in a spreadsheet</vt:lpstr>
      <vt:lpstr>Make a table in a spreadsheet</vt:lpstr>
      <vt:lpstr>Interpreting the results</vt:lpstr>
      <vt:lpstr>Adjust the model</vt:lpstr>
      <vt:lpstr>Make graphs</vt:lpstr>
      <vt:lpstr>Other situations to model</vt:lpstr>
      <vt:lpstr>Videos of exponential growth on the web</vt:lpstr>
      <vt:lpstr>Thanks!</vt:lpstr>
    </vt:vector>
  </TitlesOfParts>
  <Company>CSUSB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exponential growth in spreadsheets  MaTHink 2102  Chris Freiling  and Susan Addington Cal State San Bernardino</dc:title>
  <dc:creator>Susan Addington</dc:creator>
  <cp:lastModifiedBy>Samurai</cp:lastModifiedBy>
  <cp:revision>41</cp:revision>
  <dcterms:created xsi:type="dcterms:W3CDTF">2012-03-31T00:02:53Z</dcterms:created>
  <dcterms:modified xsi:type="dcterms:W3CDTF">2014-03-03T05:43:59Z</dcterms:modified>
</cp:coreProperties>
</file>